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15" r:id="rId1"/>
  </p:sldMasterIdLst>
  <p:notesMasterIdLst>
    <p:notesMasterId r:id="rId20"/>
  </p:notesMasterIdLst>
  <p:sldIdLst>
    <p:sldId id="256" r:id="rId2"/>
    <p:sldId id="289" r:id="rId3"/>
    <p:sldId id="296" r:id="rId4"/>
    <p:sldId id="267" r:id="rId5"/>
    <p:sldId id="268" r:id="rId6"/>
    <p:sldId id="269" r:id="rId7"/>
    <p:sldId id="273" r:id="rId8"/>
    <p:sldId id="274" r:id="rId9"/>
    <p:sldId id="272" r:id="rId10"/>
    <p:sldId id="275" r:id="rId11"/>
    <p:sldId id="277" r:id="rId12"/>
    <p:sldId id="262" r:id="rId13"/>
    <p:sldId id="278" r:id="rId14"/>
    <p:sldId id="276" r:id="rId15"/>
    <p:sldId id="286" r:id="rId16"/>
    <p:sldId id="287" r:id="rId17"/>
    <p:sldId id="295" r:id="rId18"/>
    <p:sldId id="28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enny Row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E0C07"/>
    <a:srgbClr val="C00000"/>
    <a:srgbClr val="CE0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aximized">
    <p:restoredLeft sz="9200"/>
    <p:restoredTop sz="94727"/>
  </p:normalViewPr>
  <p:slideViewPr>
    <p:cSldViewPr snapToGrid="0" snapToObjects="1">
      <p:cViewPr varScale="1">
        <p:scale>
          <a:sx n="95" d="100"/>
          <a:sy n="95" d="100"/>
        </p:scale>
        <p:origin x="-96" y="-1040"/>
      </p:cViewPr>
      <p:guideLst>
        <p:guide orient="horz" pos="2160"/>
        <p:guide pos="3840"/>
      </p:guideLst>
    </p:cSldViewPr>
  </p:slideViewPr>
  <p:notesTextViewPr>
    <p:cViewPr>
      <p:scale>
        <a:sx n="1" d="1"/>
        <a:sy n="1" d="1"/>
      </p:scale>
      <p:origin x="0" y="0"/>
    </p:cViewPr>
  </p:notesTextViewPr>
  <p:notesViewPr>
    <p:cSldViewPr snapToGrid="0" snapToObjects="1">
      <p:cViewPr varScale="1">
        <p:scale>
          <a:sx n="95" d="100"/>
          <a:sy n="95" d="100"/>
        </p:scale>
        <p:origin x="-1840"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commentAuthors" Target="commentAuthors.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oleObject" Target="file://localhost//Users/lfortmann/Dropbox/CGI%20for%20Polar%20Research/Instructor%20folders/Fortmann/Sea%20Level%20rise%20module/Sea%20Level%20rise%20module/CGI%20SLR%20Student%20Module%20Student%20Final%20V2.xlsx" TargetMode="External"/><Relationship Id="rId2" Type="http://schemas.microsoft.com/office/2011/relationships/chartStyle" Target="style1.xml"/><Relationship Id="rId3" Type="http://schemas.microsoft.com/office/2011/relationships/chartColorStyle" Target="colors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a:t>Figure</a:t>
            </a:r>
            <a:r>
              <a:rPr lang="en-US" b="1" baseline="0"/>
              <a:t> 3. </a:t>
            </a:r>
            <a:r>
              <a:rPr lang="en-US" b="1"/>
              <a:t>Expected Marginal Damages from</a:t>
            </a:r>
            <a:r>
              <a:rPr lang="en-US" b="1" baseline="0"/>
              <a:t> Flooding by SLR Scenario</a:t>
            </a:r>
            <a:r>
              <a:rPr lang="en-US" b="1"/>
              <a:t> </a:t>
            </a:r>
          </a:p>
        </c:rich>
      </c:tx>
      <c:layout/>
      <c:overlay val="0"/>
      <c:spPr>
        <a:noFill/>
        <a:ln>
          <a:noFill/>
        </a:ln>
        <a:effectLst/>
      </c:spPr>
    </c:title>
    <c:autoTitleDeleted val="0"/>
    <c:plotArea>
      <c:layout/>
      <c:scatterChart>
        <c:scatterStyle val="smoothMarker"/>
        <c:varyColors val="0"/>
        <c:ser>
          <c:idx val="0"/>
          <c:order val="0"/>
          <c:tx>
            <c:strRef>
              <c:f>'Part 3. Cost-Benefit Graph'!$C$17</c:f>
              <c:strCache>
                <c:ptCount val="1"/>
                <c:pt idx="0">
                  <c:v>Baseline MD </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'Part 3. Cost-Benefit Graph'!$B$18:$B$27</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'Part 3. Cost-Benefit Graph'!$C$18:$C$27</c:f>
              <c:numCache>
                <c:formatCode>0.0</c:formatCode>
                <c:ptCount val="10"/>
                <c:pt idx="0">
                  <c:v>52.25</c:v>
                </c:pt>
                <c:pt idx="1">
                  <c:v>27.17</c:v>
                </c:pt>
                <c:pt idx="2">
                  <c:v>16.30199999999999</c:v>
                </c:pt>
                <c:pt idx="3">
                  <c:v>24.244</c:v>
                </c:pt>
                <c:pt idx="4">
                  <c:v>29.12703999999999</c:v>
                </c:pt>
                <c:pt idx="5">
                  <c:v>15.624</c:v>
                </c:pt>
                <c:pt idx="6">
                  <c:v>1.871999999999999</c:v>
                </c:pt>
                <c:pt idx="7">
                  <c:v>2.405360000000001</c:v>
                </c:pt>
                <c:pt idx="8">
                  <c:v>1.619999999999999</c:v>
                </c:pt>
                <c:pt idx="9">
                  <c:v>1.240000000000001</c:v>
                </c:pt>
              </c:numCache>
            </c:numRef>
          </c:yVal>
          <c:smooth val="1"/>
          <c:extLst xmlns:c16r2="http://schemas.microsoft.com/office/drawing/2015/06/chart">
            <c:ext xmlns:c16="http://schemas.microsoft.com/office/drawing/2014/chart" uri="{C3380CC4-5D6E-409C-BE32-E72D297353CC}">
              <c16:uniqueId val="{00000000-9BA3-C34C-8D8D-0BAF563C8CF3}"/>
            </c:ext>
          </c:extLst>
        </c:ser>
        <c:ser>
          <c:idx val="1"/>
          <c:order val="1"/>
          <c:tx>
            <c:strRef>
              <c:f>'Part 3. Cost-Benefit Graph'!$D$17</c:f>
              <c:strCache>
                <c:ptCount val="1"/>
                <c:pt idx="0">
                  <c:v>Best Case MD</c:v>
                </c:pt>
              </c:strCache>
            </c:strRef>
          </c:tx>
          <c:spPr>
            <a:ln w="19050" cap="rnd">
              <a:solidFill>
                <a:schemeClr val="accent2"/>
              </a:solidFill>
              <a:round/>
            </a:ln>
            <a:effectLst/>
          </c:spPr>
          <c:marker>
            <c:symbol val="circle"/>
            <c:size val="5"/>
            <c:spPr>
              <a:solidFill>
                <a:schemeClr val="accent2"/>
              </a:solidFill>
              <a:ln w="9525">
                <a:solidFill>
                  <a:schemeClr val="accent2"/>
                </a:solidFill>
              </a:ln>
              <a:effectLst/>
            </c:spPr>
          </c:marker>
          <c:xVal>
            <c:numRef>
              <c:f>'Part 3. Cost-Benefit Graph'!$B$18:$B$27</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'Part 3. Cost-Benefit Graph'!$D$18:$D$27</c:f>
              <c:numCache>
                <c:formatCode>0.0</c:formatCode>
                <c:ptCount val="10"/>
                <c:pt idx="0">
                  <c:v>50.0</c:v>
                </c:pt>
                <c:pt idx="1">
                  <c:v>26.0</c:v>
                </c:pt>
                <c:pt idx="2">
                  <c:v>15.6</c:v>
                </c:pt>
                <c:pt idx="3">
                  <c:v>23.2</c:v>
                </c:pt>
                <c:pt idx="4">
                  <c:v>14.626</c:v>
                </c:pt>
                <c:pt idx="5">
                  <c:v>7.343999999999998</c:v>
                </c:pt>
                <c:pt idx="6">
                  <c:v>0.312</c:v>
                </c:pt>
                <c:pt idx="7">
                  <c:v>0.34668</c:v>
                </c:pt>
                <c:pt idx="8">
                  <c:v>0.162</c:v>
                </c:pt>
                <c:pt idx="9">
                  <c:v>0.124</c:v>
                </c:pt>
              </c:numCache>
            </c:numRef>
          </c:yVal>
          <c:smooth val="1"/>
          <c:extLst xmlns:c16r2="http://schemas.microsoft.com/office/drawing/2015/06/chart">
            <c:ext xmlns:c16="http://schemas.microsoft.com/office/drawing/2014/chart" uri="{C3380CC4-5D6E-409C-BE32-E72D297353CC}">
              <c16:uniqueId val="{00000001-9BA3-C34C-8D8D-0BAF563C8CF3}"/>
            </c:ext>
          </c:extLst>
        </c:ser>
        <c:ser>
          <c:idx val="2"/>
          <c:order val="2"/>
          <c:tx>
            <c:strRef>
              <c:f>'Part 3. Cost-Benefit Graph'!$E$17</c:f>
              <c:strCache>
                <c:ptCount val="1"/>
                <c:pt idx="0">
                  <c:v>Worst Case MD</c:v>
                </c:pt>
              </c:strCache>
            </c:strRef>
          </c:tx>
          <c:spPr>
            <a:ln w="19050" cap="rnd">
              <a:solidFill>
                <a:schemeClr val="accent3"/>
              </a:solidFill>
              <a:round/>
            </a:ln>
            <a:effectLst/>
          </c:spPr>
          <c:marker>
            <c:symbol val="circle"/>
            <c:size val="5"/>
            <c:spPr>
              <a:solidFill>
                <a:schemeClr val="accent3"/>
              </a:solidFill>
              <a:ln w="9525">
                <a:solidFill>
                  <a:schemeClr val="accent3"/>
                </a:solidFill>
              </a:ln>
              <a:effectLst/>
            </c:spPr>
          </c:marker>
          <c:xVal>
            <c:numRef>
              <c:f>'Part 3. Cost-Benefit Graph'!$B$18:$B$27</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'Part 3. Cost-Benefit Graph'!$E$18:$E$27</c:f>
              <c:numCache>
                <c:formatCode>0.0</c:formatCode>
                <c:ptCount val="10"/>
                <c:pt idx="0">
                  <c:v>50.05</c:v>
                </c:pt>
                <c:pt idx="1">
                  <c:v>26.026</c:v>
                </c:pt>
                <c:pt idx="2">
                  <c:v>15.6156</c:v>
                </c:pt>
                <c:pt idx="3">
                  <c:v>23.2232</c:v>
                </c:pt>
                <c:pt idx="4">
                  <c:v>28.40085199999999</c:v>
                </c:pt>
                <c:pt idx="5">
                  <c:v>21.60000000000001</c:v>
                </c:pt>
                <c:pt idx="6">
                  <c:v>15.6</c:v>
                </c:pt>
                <c:pt idx="7">
                  <c:v>14.89440000000001</c:v>
                </c:pt>
                <c:pt idx="8">
                  <c:v>3.239999999999998</c:v>
                </c:pt>
                <c:pt idx="9">
                  <c:v>2.480000000000001</c:v>
                </c:pt>
              </c:numCache>
            </c:numRef>
          </c:yVal>
          <c:smooth val="1"/>
          <c:extLst xmlns:c16r2="http://schemas.microsoft.com/office/drawing/2015/06/chart">
            <c:ext xmlns:c16="http://schemas.microsoft.com/office/drawing/2014/chart" uri="{C3380CC4-5D6E-409C-BE32-E72D297353CC}">
              <c16:uniqueId val="{00000002-9BA3-C34C-8D8D-0BAF563C8CF3}"/>
            </c:ext>
          </c:extLst>
        </c:ser>
        <c:ser>
          <c:idx val="3"/>
          <c:order val="3"/>
          <c:tx>
            <c:strRef>
              <c:f>'Part 3. Cost-Benefit Graph'!$F$17</c:f>
              <c:strCache>
                <c:ptCount val="1"/>
                <c:pt idx="0">
                  <c:v>Marginal Cost </c:v>
                </c:pt>
              </c:strCache>
            </c:strRef>
          </c:tx>
          <c:spPr>
            <a:ln w="19050" cap="rnd">
              <a:solidFill>
                <a:schemeClr val="accent4"/>
              </a:solidFill>
              <a:round/>
            </a:ln>
            <a:effectLst/>
          </c:spPr>
          <c:marker>
            <c:symbol val="circle"/>
            <c:size val="5"/>
            <c:spPr>
              <a:solidFill>
                <a:schemeClr val="accent4"/>
              </a:solidFill>
              <a:ln w="9525">
                <a:solidFill>
                  <a:schemeClr val="accent4"/>
                </a:solidFill>
              </a:ln>
              <a:effectLst/>
            </c:spPr>
          </c:marker>
          <c:xVal>
            <c:numRef>
              <c:f>'Part 3. Cost-Benefit Graph'!$B$18:$B$27</c:f>
              <c:numCache>
                <c:formatCode>General</c:formatCode>
                <c:ptCount val="10"/>
                <c:pt idx="0">
                  <c:v>1.0</c:v>
                </c:pt>
                <c:pt idx="1">
                  <c:v>2.0</c:v>
                </c:pt>
                <c:pt idx="2">
                  <c:v>3.0</c:v>
                </c:pt>
                <c:pt idx="3">
                  <c:v>4.0</c:v>
                </c:pt>
                <c:pt idx="4">
                  <c:v>5.0</c:v>
                </c:pt>
                <c:pt idx="5">
                  <c:v>6.0</c:v>
                </c:pt>
                <c:pt idx="6">
                  <c:v>7.0</c:v>
                </c:pt>
                <c:pt idx="7">
                  <c:v>8.0</c:v>
                </c:pt>
                <c:pt idx="8">
                  <c:v>9.0</c:v>
                </c:pt>
                <c:pt idx="9">
                  <c:v>10.0</c:v>
                </c:pt>
              </c:numCache>
            </c:numRef>
          </c:xVal>
          <c:yVal>
            <c:numRef>
              <c:f>'Part 3. Cost-Benefit Graph'!$F$18:$F$27</c:f>
              <c:numCache>
                <c:formatCode>General</c:formatCode>
                <c:ptCount val="10"/>
              </c:numCache>
            </c:numRef>
          </c:yVal>
          <c:smooth val="1"/>
          <c:extLst xmlns:c16r2="http://schemas.microsoft.com/office/drawing/2015/06/chart">
            <c:ext xmlns:c16="http://schemas.microsoft.com/office/drawing/2014/chart" uri="{C3380CC4-5D6E-409C-BE32-E72D297353CC}">
              <c16:uniqueId val="{00000003-9BA3-C34C-8D8D-0BAF563C8CF3}"/>
            </c:ext>
          </c:extLst>
        </c:ser>
        <c:dLbls>
          <c:showLegendKey val="0"/>
          <c:showVal val="0"/>
          <c:showCatName val="0"/>
          <c:showSerName val="0"/>
          <c:showPercent val="0"/>
          <c:showBubbleSize val="0"/>
        </c:dLbls>
        <c:axId val="-2074613992"/>
        <c:axId val="-2074544584"/>
      </c:scatterChart>
      <c:valAx>
        <c:axId val="-2074613992"/>
        <c:scaling>
          <c:orientation val="minMax"/>
          <c:max val="10.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Maximum</a:t>
                </a:r>
                <a:r>
                  <a:rPr lang="en-US" sz="1200" b="1" baseline="0"/>
                  <a:t> </a:t>
                </a:r>
                <a:r>
                  <a:rPr lang="en-US" sz="1200" b="1"/>
                  <a:t>Flood Height in Ft</a:t>
                </a:r>
              </a:p>
            </c:rich>
          </c:tx>
          <c:layout>
            <c:manualLayout>
              <c:xMode val="edge"/>
              <c:yMode val="edge"/>
              <c:x val="0.311958746996452"/>
              <c:y val="0.741720908542951"/>
            </c:manualLayout>
          </c:layout>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74544584"/>
        <c:crosses val="autoZero"/>
        <c:crossBetween val="midCat"/>
      </c:valAx>
      <c:valAx>
        <c:axId val="-20745445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200" b="1"/>
                  <a:t>Millions of Dollars USD</a:t>
                </a:r>
              </a:p>
            </c:rich>
          </c:tx>
          <c:layout>
            <c:manualLayout>
              <c:xMode val="edge"/>
              <c:yMode val="edge"/>
              <c:x val="0.0308268825789074"/>
              <c:y val="0.193426191755554"/>
            </c:manualLayout>
          </c:layout>
          <c:overlay val="0"/>
          <c:spPr>
            <a:noFill/>
            <a:ln>
              <a:noFill/>
            </a:ln>
            <a:effectLst/>
          </c:sp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74613992"/>
        <c:crosses val="autoZero"/>
        <c:crossBetween val="midCat"/>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bg1"/>
    </a:solidFill>
    <a:ln>
      <a:solidFill>
        <a:schemeClr val="tx1"/>
      </a:solid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tiff>
</file>

<file path=ppt/media/image180.png>
</file>

<file path=ppt/media/image2.jpg>
</file>

<file path=ppt/media/image3.png>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13D90D-B985-0A4F-BBBE-17D1D056F38A}" type="datetimeFigureOut">
              <a:rPr lang="en-US" smtClean="0"/>
              <a:t>3/31/20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6B6D48-57A4-F649-965D-63F100B727D4}" type="slidenum">
              <a:rPr lang="en-US" smtClean="0"/>
              <a:t>‹#›</a:t>
            </a:fld>
            <a:endParaRPr lang="en-US"/>
          </a:p>
        </p:txBody>
      </p:sp>
    </p:spTree>
    <p:extLst>
      <p:ext uri="{BB962C8B-B14F-4D97-AF65-F5344CB8AC3E}">
        <p14:creationId xmlns:p14="http://schemas.microsoft.com/office/powerpoint/2010/main" val="216803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 Id="rId3" Type="http://schemas.openxmlformats.org/officeDocument/2006/relationships/hyperlink" Target="https://owl.purdue.edu/owl/subject_specific_writing/professional_technical_writing/memos/index.html"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 Id="rId3" Type="http://schemas.openxmlformats.org/officeDocument/2006/relationships/hyperlink" Target="https://www.ipcc.ch/site/assets/uploads/2018/02/WG1AR5_SPM_FINAL.pdf"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 Id="rId3" Type="http://schemas.openxmlformats.org/officeDocument/2006/relationships/hyperlink" Target="https://tidesandcurrents.noaa.gov/publications/techrpt83_Global_and_Regional_SLR_Scenarios_for_the_US_final.pdf"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 Id="rId3" Type="http://schemas.openxmlformats.org/officeDocument/2006/relationships/hyperlink" Target="https://onthegomap.com/%23/create"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 from https</a:t>
            </a:r>
            <a:r>
              <a:rPr lang="en-US" dirty="0"/>
              <a:t>://</a:t>
            </a:r>
            <a:r>
              <a:rPr lang="en-US" dirty="0" err="1"/>
              <a:t>en.wikipedia.org</a:t>
            </a:r>
            <a:r>
              <a:rPr lang="en-US" dirty="0"/>
              <a:t>/wiki/</a:t>
            </a:r>
            <a:r>
              <a:rPr lang="en-US" dirty="0" err="1"/>
              <a:t>Antarctic_ice_sheet</a:t>
            </a:r>
            <a:r>
              <a:rPr lang="en-US" dirty="0"/>
              <a:t>#/media/File:AA_bedrock_surface.4960.tif</a:t>
            </a:r>
          </a:p>
        </p:txBody>
      </p:sp>
      <p:sp>
        <p:nvSpPr>
          <p:cNvPr id="4" name="Slide Number Placeholder 3"/>
          <p:cNvSpPr>
            <a:spLocks noGrp="1"/>
          </p:cNvSpPr>
          <p:nvPr>
            <p:ph type="sldNum" sz="quarter" idx="5"/>
          </p:nvPr>
        </p:nvSpPr>
        <p:spPr/>
        <p:txBody>
          <a:bodyPr/>
          <a:lstStyle/>
          <a:p>
            <a:fld id="{436B6D48-57A4-F649-965D-63F100B727D4}" type="slidenum">
              <a:rPr lang="en-US" smtClean="0"/>
              <a:t>1</a:t>
            </a:fld>
            <a:endParaRPr lang="en-US"/>
          </a:p>
        </p:txBody>
      </p:sp>
    </p:spTree>
    <p:extLst>
      <p:ext uri="{BB962C8B-B14F-4D97-AF65-F5344CB8AC3E}">
        <p14:creationId xmlns:p14="http://schemas.microsoft.com/office/powerpoint/2010/main" val="4495806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Purdue University online writing lab: Memos website” </a:t>
            </a:r>
            <a:r>
              <a:rPr lang="en-US" dirty="0">
                <a:hlinkClick r:id="rId3"/>
              </a:rPr>
              <a:t>https://owl.purdue.edu/owl/subject_specific_writing/professional_technical_writing/memos/index.html</a:t>
            </a:r>
            <a:endParaRPr lang="en-US" dirty="0"/>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13</a:t>
            </a:fld>
            <a:endParaRPr lang="en-US"/>
          </a:p>
        </p:txBody>
      </p:sp>
    </p:spTree>
    <p:extLst>
      <p:ext uri="{BB962C8B-B14F-4D97-AF65-F5344CB8AC3E}">
        <p14:creationId xmlns:p14="http://schemas.microsoft.com/office/powerpoint/2010/main" val="1292786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4</a:t>
            </a:fld>
            <a:endParaRPr lang="en-US"/>
          </a:p>
        </p:txBody>
      </p:sp>
    </p:spTree>
    <p:extLst>
      <p:ext uri="{BB962C8B-B14F-4D97-AF65-F5344CB8AC3E}">
        <p14:creationId xmlns:p14="http://schemas.microsoft.com/office/powerpoint/2010/main" val="1073961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5</a:t>
            </a:fld>
            <a:endParaRPr lang="en-US"/>
          </a:p>
        </p:txBody>
      </p:sp>
    </p:spTree>
    <p:extLst>
      <p:ext uri="{BB962C8B-B14F-4D97-AF65-F5344CB8AC3E}">
        <p14:creationId xmlns:p14="http://schemas.microsoft.com/office/powerpoint/2010/main" val="1239476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6</a:t>
            </a:fld>
            <a:endParaRPr lang="en-US"/>
          </a:p>
        </p:txBody>
      </p:sp>
    </p:spTree>
    <p:extLst>
      <p:ext uri="{BB962C8B-B14F-4D97-AF65-F5344CB8AC3E}">
        <p14:creationId xmlns:p14="http://schemas.microsoft.com/office/powerpoint/2010/main" val="456492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7</a:t>
            </a:fld>
            <a:endParaRPr lang="en-US"/>
          </a:p>
        </p:txBody>
      </p:sp>
    </p:spTree>
    <p:extLst>
      <p:ext uri="{BB962C8B-B14F-4D97-AF65-F5344CB8AC3E}">
        <p14:creationId xmlns:p14="http://schemas.microsoft.com/office/powerpoint/2010/main" val="41975108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Summary for Policy Makers Report (IPCC 2013) website: </a:t>
            </a:r>
            <a:r>
              <a:rPr lang="en-US" dirty="0">
                <a:hlinkClick r:id="rId3"/>
              </a:rPr>
              <a:t>https://www.ipcc.ch/site/assets/uploads/2018/02/WG1AR5_SPM_FINAL.pdf</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8</a:t>
            </a:fld>
            <a:endParaRPr lang="en-US"/>
          </a:p>
        </p:txBody>
      </p:sp>
    </p:spTree>
    <p:extLst>
      <p:ext uri="{BB962C8B-B14F-4D97-AF65-F5344CB8AC3E}">
        <p14:creationId xmlns:p14="http://schemas.microsoft.com/office/powerpoint/2010/main" val="25786674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NOAA 2017: Sweet, W. V., Kopp, R. E., Weaver, C. P., </a:t>
            </a:r>
            <a:r>
              <a:rPr lang="en-US" dirty="0" err="1"/>
              <a:t>Obeysekara</a:t>
            </a:r>
            <a:r>
              <a:rPr lang="en-US" dirty="0"/>
              <a:t>, J., Horton, R. M., </a:t>
            </a:r>
            <a:r>
              <a:rPr lang="en-US" dirty="0" err="1"/>
              <a:t>Thieler</a:t>
            </a:r>
            <a:r>
              <a:rPr lang="en-US" dirty="0"/>
              <a:t>, E. R., and </a:t>
            </a:r>
            <a:r>
              <a:rPr lang="en-US" dirty="0" err="1"/>
              <a:t>Zervas</a:t>
            </a:r>
            <a:r>
              <a:rPr lang="en-US" dirty="0"/>
              <a:t>, C. (2017). Global and Regional Sea Level Rise Scenarios for the United States. NOAA Technical Report NOS CO-OPS 083. Retrieved from: </a:t>
            </a:r>
            <a:r>
              <a:rPr lang="en-US" dirty="0">
                <a:hlinkClick r:id="rId3"/>
              </a:rPr>
              <a:t>https://tidesandcurrents.noaa.gov/publications/techrpt83_Global_and_Regional_SLR_Scenarios_for_the_US_final.pdf</a:t>
            </a:r>
            <a:endParaRPr lang="en-US" dirty="0"/>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9</a:t>
            </a:fld>
            <a:endParaRPr lang="en-US"/>
          </a:p>
        </p:txBody>
      </p:sp>
    </p:spTree>
    <p:extLst>
      <p:ext uri="{BB962C8B-B14F-4D97-AF65-F5344CB8AC3E}">
        <p14:creationId xmlns:p14="http://schemas.microsoft.com/office/powerpoint/2010/main" val="3410071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Mapping website: </a:t>
            </a:r>
            <a:r>
              <a:rPr lang="en-US" dirty="0">
                <a:hlinkClick r:id="rId3"/>
              </a:rPr>
              <a:t>https://onthegomap.com/#/create</a:t>
            </a:r>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10</a:t>
            </a:fld>
            <a:endParaRPr lang="en-US"/>
          </a:p>
        </p:txBody>
      </p:sp>
    </p:spTree>
    <p:extLst>
      <p:ext uri="{BB962C8B-B14F-4D97-AF65-F5344CB8AC3E}">
        <p14:creationId xmlns:p14="http://schemas.microsoft.com/office/powerpoint/2010/main" val="3802763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11</a:t>
            </a:fld>
            <a:endParaRPr lang="en-US"/>
          </a:p>
        </p:txBody>
      </p:sp>
    </p:spTree>
    <p:extLst>
      <p:ext uri="{BB962C8B-B14F-4D97-AF65-F5344CB8AC3E}">
        <p14:creationId xmlns:p14="http://schemas.microsoft.com/office/powerpoint/2010/main" val="144184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4980187-A623-4A43-912B-012C94E19E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ABED5453-2395-2E47-B07B-118FA34166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CF9F59D5-B599-9742-8EB0-8F9FC8401672}"/>
              </a:ext>
            </a:extLst>
          </p:cNvPr>
          <p:cNvSpPr>
            <a:spLocks noGrp="1"/>
          </p:cNvSpPr>
          <p:nvPr>
            <p:ph type="dt" sz="half" idx="10"/>
          </p:nvPr>
        </p:nvSpPr>
        <p:spPr/>
        <p:txBody>
          <a:bodyPr/>
          <a:lstStyle/>
          <a:p>
            <a:fld id="{FD490B25-FA1B-6E4B-9FA7-C1B39702CA30}" type="datetime1">
              <a:rPr lang="en-US" smtClean="0"/>
              <a:t>3/31/20</a:t>
            </a:fld>
            <a:endParaRPr lang="en-US"/>
          </a:p>
        </p:txBody>
      </p:sp>
      <p:sp>
        <p:nvSpPr>
          <p:cNvPr id="5" name="Footer Placeholder 4">
            <a:extLst>
              <a:ext uri="{FF2B5EF4-FFF2-40B4-BE49-F238E27FC236}">
                <a16:creationId xmlns="" xmlns:a16="http://schemas.microsoft.com/office/drawing/2014/main" id="{D70554D0-AE96-8F4E-A9EF-1CC105131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773D47B5-8C24-3B43-BAEB-0CD4982695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42522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CFD3A9-F63C-794A-B3B9-896E6D45A0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D3D41FF5-EE31-3743-895F-E84D938D762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DC8B85F-F6C6-E644-A5C2-17266C8C9CF1}"/>
              </a:ext>
            </a:extLst>
          </p:cNvPr>
          <p:cNvSpPr>
            <a:spLocks noGrp="1"/>
          </p:cNvSpPr>
          <p:nvPr>
            <p:ph type="dt" sz="half" idx="10"/>
          </p:nvPr>
        </p:nvSpPr>
        <p:spPr/>
        <p:txBody>
          <a:bodyPr/>
          <a:lstStyle/>
          <a:p>
            <a:fld id="{B6838875-99DC-774C-B40F-C0C12D684ECC}" type="datetime1">
              <a:rPr lang="en-US" smtClean="0"/>
              <a:t>3/31/20</a:t>
            </a:fld>
            <a:endParaRPr lang="en-US"/>
          </a:p>
        </p:txBody>
      </p:sp>
      <p:sp>
        <p:nvSpPr>
          <p:cNvPr id="5" name="Footer Placeholder 4">
            <a:extLst>
              <a:ext uri="{FF2B5EF4-FFF2-40B4-BE49-F238E27FC236}">
                <a16:creationId xmlns="" xmlns:a16="http://schemas.microsoft.com/office/drawing/2014/main" id="{9BB68665-9629-0C4A-A3C2-898120301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A3A3125D-B571-0A4E-878B-ADBEAC3A619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22619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77C86B46-DD0A-1D42-8AFF-81F02A2D7B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C8FD8A99-3D2C-764D-9078-EE3F2EE38C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5981504-FA18-E34D-A553-4514D00AC566}"/>
              </a:ext>
            </a:extLst>
          </p:cNvPr>
          <p:cNvSpPr>
            <a:spLocks noGrp="1"/>
          </p:cNvSpPr>
          <p:nvPr>
            <p:ph type="dt" sz="half" idx="10"/>
          </p:nvPr>
        </p:nvSpPr>
        <p:spPr/>
        <p:txBody>
          <a:bodyPr/>
          <a:lstStyle/>
          <a:p>
            <a:fld id="{A0E9E844-B039-7147-9506-1B49395E7F98}" type="datetime1">
              <a:rPr lang="en-US" smtClean="0"/>
              <a:t>3/31/20</a:t>
            </a:fld>
            <a:endParaRPr lang="en-US"/>
          </a:p>
        </p:txBody>
      </p:sp>
      <p:sp>
        <p:nvSpPr>
          <p:cNvPr id="5" name="Footer Placeholder 4">
            <a:extLst>
              <a:ext uri="{FF2B5EF4-FFF2-40B4-BE49-F238E27FC236}">
                <a16:creationId xmlns="" xmlns:a16="http://schemas.microsoft.com/office/drawing/2014/main" id="{CB9B4E67-DDBA-C342-A36A-5A4845A7B9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E929724-6EFD-ED49-AA62-1D98AB2BCC10}"/>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376338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238E974-B0FB-0745-A646-330A979956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4C8F70B5-5A81-3840-9FE0-B8D92E4E3C6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437843F-6B2D-5549-A690-641BA1576262}"/>
              </a:ext>
            </a:extLst>
          </p:cNvPr>
          <p:cNvSpPr>
            <a:spLocks noGrp="1"/>
          </p:cNvSpPr>
          <p:nvPr>
            <p:ph type="dt" sz="half" idx="10"/>
          </p:nvPr>
        </p:nvSpPr>
        <p:spPr/>
        <p:txBody>
          <a:bodyPr/>
          <a:lstStyle/>
          <a:p>
            <a:fld id="{CD680C86-E76D-0F4B-B2F3-293725DEF80B}" type="datetime1">
              <a:rPr lang="en-US" smtClean="0"/>
              <a:t>3/31/20</a:t>
            </a:fld>
            <a:endParaRPr lang="en-US"/>
          </a:p>
        </p:txBody>
      </p:sp>
      <p:sp>
        <p:nvSpPr>
          <p:cNvPr id="5" name="Footer Placeholder 4">
            <a:extLst>
              <a:ext uri="{FF2B5EF4-FFF2-40B4-BE49-F238E27FC236}">
                <a16:creationId xmlns="" xmlns:a16="http://schemas.microsoft.com/office/drawing/2014/main" id="{8792016B-3272-4145-9186-94CBF682C8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3A6480D6-C2AF-354A-99DD-E6477B75C2C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856891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1FCA398-11DF-9D41-B687-0BF8C4510E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F65EB9F9-2BED-FC43-AF8B-2543118722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7F91986C-1350-F94B-B666-1F6F5B93041C}"/>
              </a:ext>
            </a:extLst>
          </p:cNvPr>
          <p:cNvSpPr>
            <a:spLocks noGrp="1"/>
          </p:cNvSpPr>
          <p:nvPr>
            <p:ph type="dt" sz="half" idx="10"/>
          </p:nvPr>
        </p:nvSpPr>
        <p:spPr/>
        <p:txBody>
          <a:bodyPr/>
          <a:lstStyle/>
          <a:p>
            <a:fld id="{62431E7A-12DE-884D-9C03-FDE2ACAD3EA7}" type="datetime1">
              <a:rPr lang="en-US" smtClean="0"/>
              <a:t>3/31/20</a:t>
            </a:fld>
            <a:endParaRPr lang="en-US"/>
          </a:p>
        </p:txBody>
      </p:sp>
      <p:sp>
        <p:nvSpPr>
          <p:cNvPr id="5" name="Footer Placeholder 4">
            <a:extLst>
              <a:ext uri="{FF2B5EF4-FFF2-40B4-BE49-F238E27FC236}">
                <a16:creationId xmlns="" xmlns:a16="http://schemas.microsoft.com/office/drawing/2014/main" id="{19512A09-F508-BD46-AEA5-4A90903F4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FB684B64-A598-864F-A229-7909C98EC4A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23160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4FF661B-EB3E-C84F-8631-6EDCB140FB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BE3EE45A-1193-5F41-954A-F7762AFB7AA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4A41B9A6-9F34-7B46-9441-6E9BB7F77A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B577ACC5-7795-874F-94AF-4D60C8417B2A}"/>
              </a:ext>
            </a:extLst>
          </p:cNvPr>
          <p:cNvSpPr>
            <a:spLocks noGrp="1"/>
          </p:cNvSpPr>
          <p:nvPr>
            <p:ph type="dt" sz="half" idx="10"/>
          </p:nvPr>
        </p:nvSpPr>
        <p:spPr/>
        <p:txBody>
          <a:bodyPr/>
          <a:lstStyle/>
          <a:p>
            <a:fld id="{84A26352-18EF-2141-8A59-B1E5725C3C66}" type="datetime1">
              <a:rPr lang="en-US" smtClean="0"/>
              <a:t>3/31/20</a:t>
            </a:fld>
            <a:endParaRPr lang="en-US"/>
          </a:p>
        </p:txBody>
      </p:sp>
      <p:sp>
        <p:nvSpPr>
          <p:cNvPr id="6" name="Footer Placeholder 5">
            <a:extLst>
              <a:ext uri="{FF2B5EF4-FFF2-40B4-BE49-F238E27FC236}">
                <a16:creationId xmlns="" xmlns:a16="http://schemas.microsoft.com/office/drawing/2014/main" id="{7DBCC334-619C-604E-8E8B-844CEC8307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404EC2E5-DC3F-304B-903C-D92F3E3FA3DA}"/>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40152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24DD75D-4533-9D48-A4A6-9E1EC3E7A0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0EAC576E-3C88-5A45-8A7F-14887ED6A3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888E3004-A7DE-7E40-B32F-919B7706F35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BCD629DB-3E97-1D42-BF64-DA62758118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5895FF27-8C74-5241-87B0-0378AD1C91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DAE3D2CF-ACBF-3A41-9645-B256884E58F7}"/>
              </a:ext>
            </a:extLst>
          </p:cNvPr>
          <p:cNvSpPr>
            <a:spLocks noGrp="1"/>
          </p:cNvSpPr>
          <p:nvPr>
            <p:ph type="dt" sz="half" idx="10"/>
          </p:nvPr>
        </p:nvSpPr>
        <p:spPr/>
        <p:txBody>
          <a:bodyPr/>
          <a:lstStyle/>
          <a:p>
            <a:fld id="{16CC891A-153B-0B4E-AD41-F50EA04986D2}" type="datetime1">
              <a:rPr lang="en-US" smtClean="0"/>
              <a:t>3/31/20</a:t>
            </a:fld>
            <a:endParaRPr lang="en-US"/>
          </a:p>
        </p:txBody>
      </p:sp>
      <p:sp>
        <p:nvSpPr>
          <p:cNvPr id="8" name="Footer Placeholder 7">
            <a:extLst>
              <a:ext uri="{FF2B5EF4-FFF2-40B4-BE49-F238E27FC236}">
                <a16:creationId xmlns="" xmlns:a16="http://schemas.microsoft.com/office/drawing/2014/main" id="{F15B547E-BA3A-BE4C-A48F-6923789CD1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F7CBB6F0-A899-4341-81CF-B22AC4F346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507889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DC42602-FC73-7C42-8024-C5198FBE97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ECFEE393-BF24-1C4B-84F6-ED6D6AA597F8}"/>
              </a:ext>
            </a:extLst>
          </p:cNvPr>
          <p:cNvSpPr>
            <a:spLocks noGrp="1"/>
          </p:cNvSpPr>
          <p:nvPr>
            <p:ph type="dt" sz="half" idx="10"/>
          </p:nvPr>
        </p:nvSpPr>
        <p:spPr/>
        <p:txBody>
          <a:bodyPr/>
          <a:lstStyle/>
          <a:p>
            <a:fld id="{50C6C431-6471-8D4E-AF10-D481C5DD33A1}" type="datetime1">
              <a:rPr lang="en-US" smtClean="0"/>
              <a:t>3/31/20</a:t>
            </a:fld>
            <a:endParaRPr lang="en-US"/>
          </a:p>
        </p:txBody>
      </p:sp>
      <p:sp>
        <p:nvSpPr>
          <p:cNvPr id="4" name="Footer Placeholder 3">
            <a:extLst>
              <a:ext uri="{FF2B5EF4-FFF2-40B4-BE49-F238E27FC236}">
                <a16:creationId xmlns="" xmlns:a16="http://schemas.microsoft.com/office/drawing/2014/main" id="{590E7C6F-E84B-5943-8493-52F7E9E0E1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54E9F5E5-715E-FB46-BF83-BD6E2A54DE57}"/>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593781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A516FC9-F7A1-0046-9E21-E439FCA19BBB}"/>
              </a:ext>
            </a:extLst>
          </p:cNvPr>
          <p:cNvSpPr>
            <a:spLocks noGrp="1"/>
          </p:cNvSpPr>
          <p:nvPr>
            <p:ph type="dt" sz="half" idx="10"/>
          </p:nvPr>
        </p:nvSpPr>
        <p:spPr/>
        <p:txBody>
          <a:bodyPr/>
          <a:lstStyle/>
          <a:p>
            <a:fld id="{B1335676-74A3-5149-8D8C-049A7B801CDA}" type="datetime1">
              <a:rPr lang="en-US" smtClean="0"/>
              <a:t>3/31/20</a:t>
            </a:fld>
            <a:endParaRPr lang="en-US"/>
          </a:p>
        </p:txBody>
      </p:sp>
      <p:sp>
        <p:nvSpPr>
          <p:cNvPr id="3" name="Footer Placeholder 2">
            <a:extLst>
              <a:ext uri="{FF2B5EF4-FFF2-40B4-BE49-F238E27FC236}">
                <a16:creationId xmlns="" xmlns:a16="http://schemas.microsoft.com/office/drawing/2014/main" id="{7CEFAF90-11D0-6D4B-B78B-730F89EFC5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27532038-ED13-9746-877C-B1794172C383}"/>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103337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1D54267-9827-8E44-BC18-CE3BEFEC5C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F180E909-83B6-1F4A-A968-466284C366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68DF9724-2989-AE43-9405-668CF5C9DD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D1C9493F-ED90-6F48-B933-529FA882652F}"/>
              </a:ext>
            </a:extLst>
          </p:cNvPr>
          <p:cNvSpPr>
            <a:spLocks noGrp="1"/>
          </p:cNvSpPr>
          <p:nvPr>
            <p:ph type="dt" sz="half" idx="10"/>
          </p:nvPr>
        </p:nvSpPr>
        <p:spPr/>
        <p:txBody>
          <a:bodyPr/>
          <a:lstStyle/>
          <a:p>
            <a:fld id="{28B9F90E-53A2-0141-949D-37B66800D4EC}" type="datetime1">
              <a:rPr lang="en-US" smtClean="0"/>
              <a:t>3/31/20</a:t>
            </a:fld>
            <a:endParaRPr lang="en-US"/>
          </a:p>
        </p:txBody>
      </p:sp>
      <p:sp>
        <p:nvSpPr>
          <p:cNvPr id="6" name="Footer Placeholder 5">
            <a:extLst>
              <a:ext uri="{FF2B5EF4-FFF2-40B4-BE49-F238E27FC236}">
                <a16:creationId xmlns="" xmlns:a16="http://schemas.microsoft.com/office/drawing/2014/main" id="{11C7C6F9-E9E2-EC4A-B01B-19D9A7A0B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8CC4C30D-E5A5-DA42-8A2E-39BB15C4BA2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4045900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F6C44D-462B-DE4C-8EE9-7352AE0A3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F897818D-DF65-C74E-9C3E-4D518B747C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4B0D44E6-2761-4D42-B058-2407FB6963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72955403-CAC8-4D41-BD05-65AF925041C9}"/>
              </a:ext>
            </a:extLst>
          </p:cNvPr>
          <p:cNvSpPr>
            <a:spLocks noGrp="1"/>
          </p:cNvSpPr>
          <p:nvPr>
            <p:ph type="dt" sz="half" idx="10"/>
          </p:nvPr>
        </p:nvSpPr>
        <p:spPr/>
        <p:txBody>
          <a:bodyPr/>
          <a:lstStyle/>
          <a:p>
            <a:fld id="{4E0C9ABF-4420-4142-966D-AD36F4764C47}" type="datetime1">
              <a:rPr lang="en-US" smtClean="0"/>
              <a:t>3/31/20</a:t>
            </a:fld>
            <a:endParaRPr lang="en-US"/>
          </a:p>
        </p:txBody>
      </p:sp>
      <p:sp>
        <p:nvSpPr>
          <p:cNvPr id="6" name="Footer Placeholder 5">
            <a:extLst>
              <a:ext uri="{FF2B5EF4-FFF2-40B4-BE49-F238E27FC236}">
                <a16:creationId xmlns="" xmlns:a16="http://schemas.microsoft.com/office/drawing/2014/main" id="{9F745916-3253-BE41-B73A-91A6276C40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90F840B0-30DA-664E-948E-7430F34CC961}"/>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55327274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42520634-FE62-274B-AB49-835D03D009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8B6C7C3A-E57C-CF4A-A111-F30856DD41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83644F7-255A-194E-BC27-CFA938E680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1DA5AB-2564-384C-83D3-CC9A82D8D3C4}" type="datetime1">
              <a:rPr lang="en-US" smtClean="0"/>
              <a:t>3/31/20</a:t>
            </a:fld>
            <a:endParaRPr lang="en-US"/>
          </a:p>
        </p:txBody>
      </p:sp>
      <p:sp>
        <p:nvSpPr>
          <p:cNvPr id="5" name="Footer Placeholder 4">
            <a:extLst>
              <a:ext uri="{FF2B5EF4-FFF2-40B4-BE49-F238E27FC236}">
                <a16:creationId xmlns="" xmlns:a16="http://schemas.microsoft.com/office/drawing/2014/main" id="{B7ED248D-8D01-C84B-A176-92D13951CB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1E5CCE54-48DF-8B43-AECC-F1FA2B6A4D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DE8CCF-C11A-0949-8C31-4D223438836F}" type="slidenum">
              <a:rPr lang="en-US" smtClean="0"/>
              <a:t>‹#›</a:t>
            </a:fld>
            <a:endParaRPr lang="en-US"/>
          </a:p>
        </p:txBody>
      </p:sp>
    </p:spTree>
    <p:extLst>
      <p:ext uri="{BB962C8B-B14F-4D97-AF65-F5344CB8AC3E}">
        <p14:creationId xmlns:p14="http://schemas.microsoft.com/office/powerpoint/2010/main" val="2456660551"/>
      </p:ext>
    </p:extLst>
  </p:cSld>
  <p:clrMap bg1="lt1" tx1="dk1" bg2="lt2" tx2="dk2" accent1="accent1" accent2="accent2" accent3="accent3" accent4="accent4" accent5="accent5" accent6="accent6" hlink="hlink" folHlink="folHlink"/>
  <p:sldLayoutIdLst>
    <p:sldLayoutId id="2147484016" r:id="rId1"/>
    <p:sldLayoutId id="2147484017" r:id="rId2"/>
    <p:sldLayoutId id="2147484018" r:id="rId3"/>
    <p:sldLayoutId id="2147484019" r:id="rId4"/>
    <p:sldLayoutId id="2147484020" r:id="rId5"/>
    <p:sldLayoutId id="2147484021" r:id="rId6"/>
    <p:sldLayoutId id="2147484022" r:id="rId7"/>
    <p:sldLayoutId id="2147484023" r:id="rId8"/>
    <p:sldLayoutId id="2147484024" r:id="rId9"/>
    <p:sldLayoutId id="2147484025" r:id="rId10"/>
    <p:sldLayoutId id="214748402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onthegomap.com/%23/create" TargetMode="External"/><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owl.purdue.edu/owl/subject_specific_writing/professional_technical_writing/memos/index.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thenation.com/article/3-years-after-hurricane-sandy-is-new-york-prepared-for-the-next-great-storm/" TargetMode="External"/><Relationship Id="rId3" Type="http://schemas.openxmlformats.org/officeDocument/2006/relationships/hyperlink" Target="https://owl.purdue.edu/owl/subject_specific_writing/professional_technical_writing/memos/index.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penny@nwra.com"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sealevel.nasa.gov/resources/91/greenlands-thinning-ice" TargetMode="External"/><Relationship Id="rId3" Type="http://schemas.openxmlformats.org/officeDocument/2006/relationships/hyperlink" Target="https://en.wikipedia.org/wiki/West_Antarctic_Ice_Sheet"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tiff"/></Relationships>
</file>

<file path=ppt/slides/_rels/slide18.xml.rels><?xml version="1.0" encoding="UTF-8" standalone="yes"?>
<Relationships xmlns="http://schemas.openxmlformats.org/package/2006/relationships"><Relationship Id="rId3" Type="http://schemas.openxmlformats.org/officeDocument/2006/relationships/slide" Target="slide8.xml"/><Relationship Id="rId4" Type="http://schemas.openxmlformats.org/officeDocument/2006/relationships/slide" Target="slide4.xml"/><Relationship Id="rId5" Type="http://schemas.openxmlformats.org/officeDocument/2006/relationships/slide" Target="slide7.xml"/><Relationship Id="rId6" Type="http://schemas.openxmlformats.org/officeDocument/2006/relationships/slide" Target="slide12.xml"/><Relationship Id="rId1" Type="http://schemas.openxmlformats.org/officeDocument/2006/relationships/slideLayout" Target="../slideLayouts/slideLayout2.xml"/><Relationship Id="rId2" Type="http://schemas.openxmlformats.org/officeDocument/2006/relationships/slide" Target="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80.png"/></Relationships>
</file>

<file path=ppt/slides/_rels/slide8.xml.rels><?xml version="1.0" encoding="UTF-8" standalone="yes"?>
<Relationships xmlns="http://schemas.openxmlformats.org/package/2006/relationships"><Relationship Id="rId3" Type="http://schemas.openxmlformats.org/officeDocument/2006/relationships/hyperlink" Target="https://www.ipcc.ch/site/assets/uploads/2018/02/WG1AR5_SPM_FINAL.pdf" TargetMode="External"/><Relationship Id="rId4" Type="http://schemas.openxmlformats.org/officeDocument/2006/relationships/hyperlink" Target="https://sedac.ciesin.columbia.edu/ddc/ar5_scenario_process/RCPs.html" TargetMode="External"/><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descr="lossy-page1-1920px-AA_bedrock_surface.4960.tif.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 xmlns:a16="http://schemas.microsoft.com/office/drawing/2014/main" id="{F5A66E59-C0B4-0542-8CEE-702EFE2366E5}"/>
              </a:ext>
            </a:extLst>
          </p:cNvPr>
          <p:cNvSpPr txBox="1"/>
          <p:nvPr/>
        </p:nvSpPr>
        <p:spPr>
          <a:xfrm>
            <a:off x="1198627" y="6384917"/>
            <a:ext cx="7836226" cy="338554"/>
          </a:xfrm>
          <a:prstGeom prst="rect">
            <a:avLst/>
          </a:prstGeom>
          <a:noFill/>
        </p:spPr>
        <p:txBody>
          <a:bodyPr wrap="square" rtlCol="0">
            <a:spAutoFit/>
          </a:bodyPr>
          <a:lstStyle/>
          <a:p>
            <a:r>
              <a:rPr lang="en-US" sz="1600" dirty="0">
                <a:solidFill>
                  <a:schemeClr val="bg1"/>
                </a:solidFill>
              </a:rPr>
              <a:t>B</a:t>
            </a:r>
            <a:r>
              <a:rPr lang="en-US" sz="1600" dirty="0" smtClean="0">
                <a:solidFill>
                  <a:schemeClr val="bg1"/>
                </a:solidFill>
              </a:rPr>
              <a:t>y Lea </a:t>
            </a:r>
            <a:r>
              <a:rPr lang="en-US" sz="1600" dirty="0" err="1" smtClean="0">
                <a:solidFill>
                  <a:schemeClr val="bg1"/>
                </a:solidFill>
              </a:rPr>
              <a:t>Fortmann</a:t>
            </a:r>
            <a:r>
              <a:rPr lang="en-US" sz="1600" dirty="0">
                <a:solidFill>
                  <a:schemeClr val="bg1"/>
                </a:solidFill>
              </a:rPr>
              <a:t> </a:t>
            </a:r>
            <a:r>
              <a:rPr lang="en-US" sz="1600" dirty="0" smtClean="0">
                <a:solidFill>
                  <a:schemeClr val="bg1"/>
                </a:solidFill>
              </a:rPr>
              <a:t>and Penny Rowe with funding from the National Science Foundation.</a:t>
            </a:r>
            <a:endParaRPr lang="en-US" sz="1600" dirty="0">
              <a:solidFill>
                <a:schemeClr val="bg1"/>
              </a:solidFill>
            </a:endParaRPr>
          </a:p>
        </p:txBody>
      </p:sp>
      <p:sp>
        <p:nvSpPr>
          <p:cNvPr id="2" name="Title 1">
            <a:extLst>
              <a:ext uri="{FF2B5EF4-FFF2-40B4-BE49-F238E27FC236}">
                <a16:creationId xmlns="" xmlns:a16="http://schemas.microsoft.com/office/drawing/2014/main" id="{A967FE6D-44A8-004F-867C-8EE4AFED247C}"/>
              </a:ext>
            </a:extLst>
          </p:cNvPr>
          <p:cNvSpPr>
            <a:spLocks noGrp="1"/>
          </p:cNvSpPr>
          <p:nvPr>
            <p:ph type="ctrTitle"/>
          </p:nvPr>
        </p:nvSpPr>
        <p:spPr>
          <a:xfrm>
            <a:off x="2467986" y="2147953"/>
            <a:ext cx="7082833" cy="1635728"/>
          </a:xfrm>
        </p:spPr>
        <p:txBody>
          <a:bodyPr>
            <a:normAutofit/>
          </a:bodyPr>
          <a:lstStyle/>
          <a:p>
            <a:r>
              <a:rPr lang="en-US" sz="5300" b="1" dirty="0" smtClean="0">
                <a:solidFill>
                  <a:srgbClr val="CE0C07"/>
                </a:solidFill>
              </a:rPr>
              <a:t>Polar Ice melt </a:t>
            </a:r>
            <a:br>
              <a:rPr lang="en-US" sz="5300" b="1" dirty="0" smtClean="0">
                <a:solidFill>
                  <a:srgbClr val="CE0C07"/>
                </a:solidFill>
              </a:rPr>
            </a:br>
            <a:r>
              <a:rPr lang="en-US" sz="5300" b="1" dirty="0" smtClean="0">
                <a:solidFill>
                  <a:srgbClr val="CE0C07"/>
                </a:solidFill>
              </a:rPr>
              <a:t>and Sea </a:t>
            </a:r>
            <a:r>
              <a:rPr lang="en-US" sz="5300" b="1" dirty="0">
                <a:solidFill>
                  <a:srgbClr val="CE0C07"/>
                </a:solidFill>
              </a:rPr>
              <a:t>Level </a:t>
            </a:r>
            <a:r>
              <a:rPr lang="en-US" sz="5300" b="1" dirty="0" smtClean="0">
                <a:solidFill>
                  <a:srgbClr val="CE0C07"/>
                </a:solidFill>
              </a:rPr>
              <a:t>Rise</a:t>
            </a:r>
            <a:endParaRPr lang="en-US" dirty="0">
              <a:solidFill>
                <a:srgbClr val="CE0C07"/>
              </a:solidFill>
            </a:endParaRPr>
          </a:p>
        </p:txBody>
      </p:sp>
      <p:sp>
        <p:nvSpPr>
          <p:cNvPr id="10" name="TextBox 9"/>
          <p:cNvSpPr txBox="1"/>
          <p:nvPr/>
        </p:nvSpPr>
        <p:spPr>
          <a:xfrm>
            <a:off x="9176360" y="5366328"/>
            <a:ext cx="2897359" cy="830997"/>
          </a:xfrm>
          <a:prstGeom prst="rect">
            <a:avLst/>
          </a:prstGeom>
          <a:noFill/>
        </p:spPr>
        <p:txBody>
          <a:bodyPr wrap="square" rtlCol="0">
            <a:spAutoFit/>
          </a:bodyPr>
          <a:lstStyle/>
          <a:p>
            <a:r>
              <a:rPr lang="en-US" sz="1600" dirty="0" smtClean="0">
                <a:solidFill>
                  <a:srgbClr val="FFFFFF"/>
                </a:solidFill>
              </a:rPr>
              <a:t>Antarctic Ice Sheet (Visualization from </a:t>
            </a:r>
            <a:r>
              <a:rPr lang="en-US" sz="1600" dirty="0">
                <a:solidFill>
                  <a:srgbClr val="FFFFFF"/>
                </a:solidFill>
              </a:rPr>
              <a:t>NASA's mission </a:t>
            </a:r>
            <a:r>
              <a:rPr lang="en-US" sz="1600" dirty="0">
                <a:solidFill>
                  <a:schemeClr val="bg1"/>
                </a:solidFill>
              </a:rPr>
              <a:t>Operation IceBridge </a:t>
            </a:r>
            <a:r>
              <a:rPr lang="en-US" sz="1600" dirty="0">
                <a:solidFill>
                  <a:srgbClr val="FFFFFF"/>
                </a:solidFill>
              </a:rPr>
              <a:t>dataset </a:t>
            </a:r>
            <a:r>
              <a:rPr lang="en-US" sz="1600" dirty="0" smtClean="0">
                <a:solidFill>
                  <a:srgbClr val="FFFFFF"/>
                </a:solidFill>
              </a:rPr>
              <a:t>BEDMAP2)</a:t>
            </a:r>
            <a:endParaRPr lang="en-US" sz="1600" dirty="0">
              <a:solidFill>
                <a:srgbClr val="FFFFFF"/>
              </a:solidFill>
            </a:endParaRPr>
          </a:p>
        </p:txBody>
      </p:sp>
      <p:pic>
        <p:nvPicPr>
          <p:cNvPr id="12" name="Picture 11" descr="nsf.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210" y="5710616"/>
            <a:ext cx="973417" cy="973417"/>
          </a:xfrm>
          <a:prstGeom prst="rect">
            <a:avLst/>
          </a:prstGeom>
        </p:spPr>
      </p:pic>
    </p:spTree>
    <p:extLst>
      <p:ext uri="{BB962C8B-B14F-4D97-AF65-F5344CB8AC3E}">
        <p14:creationId xmlns:p14="http://schemas.microsoft.com/office/powerpoint/2010/main" val="2398782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Estimating the Cost of Building a Seawall </a:t>
            </a:r>
          </a:p>
        </p:txBody>
      </p:sp>
      <p:sp>
        <p:nvSpPr>
          <p:cNvPr id="7" name="Rectangle 6">
            <a:extLst>
              <a:ext uri="{FF2B5EF4-FFF2-40B4-BE49-F238E27FC236}">
                <a16:creationId xmlns="" xmlns:a16="http://schemas.microsoft.com/office/drawing/2014/main" id="{C03F724F-481A-B14D-BAC5-FAB2C9AC4F00}"/>
              </a:ext>
            </a:extLst>
          </p:cNvPr>
          <p:cNvSpPr/>
          <p:nvPr/>
        </p:nvSpPr>
        <p:spPr>
          <a:xfrm>
            <a:off x="351885" y="850557"/>
            <a:ext cx="11488229" cy="646331"/>
          </a:xfrm>
          <a:prstGeom prst="rect">
            <a:avLst/>
          </a:prstGeom>
          <a:ln w="1270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The final part of the analysis is to consider how much it would cost to prevent these damages. One option to consider is building a sea wall along the shoreline that would prevent the water from reaching the homes given a flooding event. </a:t>
            </a:r>
          </a:p>
        </p:txBody>
      </p:sp>
      <p:sp>
        <p:nvSpPr>
          <p:cNvPr id="3" name="Rectangle 2">
            <a:extLst>
              <a:ext uri="{FF2B5EF4-FFF2-40B4-BE49-F238E27FC236}">
                <a16:creationId xmlns="" xmlns:a16="http://schemas.microsoft.com/office/drawing/2014/main" id="{EFD7A084-E484-0E4B-B343-AA9DA7C28E46}"/>
              </a:ext>
            </a:extLst>
          </p:cNvPr>
          <p:cNvSpPr/>
          <p:nvPr/>
        </p:nvSpPr>
        <p:spPr>
          <a:xfrm>
            <a:off x="4884235" y="1879339"/>
            <a:ext cx="7062549" cy="3054682"/>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Consider the highest priority shoreline in your region to be protected and estimate the length of the seawall using the website: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hlinkClick r:id="rId3"/>
              </a:rPr>
              <a:t>onthegomap</a:t>
            </a:r>
            <a:endPar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endParaRPr lang="en-US" sz="10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Click on the target in the lower left corner. Then click on the map at the starting point of the wall. To estimate the distance, continue clicking new points along the seawall path using the nearest road or path to the shoreline. To undo a point, click the reverse arrow in the upper left corner.</a:t>
            </a:r>
          </a:p>
          <a:p>
            <a:endParaRPr lang="en-US" sz="10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3. Determine how many </a:t>
            </a:r>
            <a:r>
              <a:rPr lang="en-US" u="sng" dirty="0">
                <a:solidFill>
                  <a:srgbClr val="FF0000"/>
                </a:solidFill>
                <a:latin typeface="Calibri" panose="020F0502020204030204" pitchFamily="34" charset="0"/>
                <a:ea typeface="MS Mincho" panose="02020609040205080304" pitchFamily="49" charset="-128"/>
                <a:cs typeface="Calibri" panose="020F0502020204030204" pitchFamily="34" charset="0"/>
              </a:rPr>
              <a:t>feet</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long the wall would need to be using the conversion, 1 mile = 5280 feet. </a:t>
            </a:r>
          </a:p>
          <a:p>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p:txBody>
      </p:sp>
      <p:pic>
        <p:nvPicPr>
          <p:cNvPr id="6" name="Picture 5">
            <a:extLst>
              <a:ext uri="{FF2B5EF4-FFF2-40B4-BE49-F238E27FC236}">
                <a16:creationId xmlns="" xmlns:a16="http://schemas.microsoft.com/office/drawing/2014/main" id="{853084F6-07D0-1846-8E52-B07A4C3A1734}"/>
              </a:ext>
            </a:extLst>
          </p:cNvPr>
          <p:cNvPicPr>
            <a:picLocks noChangeAspect="1"/>
          </p:cNvPicPr>
          <p:nvPr/>
        </p:nvPicPr>
        <p:blipFill>
          <a:blip r:embed="rId4"/>
          <a:stretch>
            <a:fillRect/>
          </a:stretch>
        </p:blipFill>
        <p:spPr>
          <a:xfrm>
            <a:off x="557561" y="1639039"/>
            <a:ext cx="4193494" cy="3017983"/>
          </a:xfrm>
          <a:prstGeom prst="rect">
            <a:avLst/>
          </a:prstGeom>
        </p:spPr>
      </p:pic>
      <p:cxnSp>
        <p:nvCxnSpPr>
          <p:cNvPr id="12" name="Straight Arrow Connector 11">
            <a:extLst>
              <a:ext uri="{FF2B5EF4-FFF2-40B4-BE49-F238E27FC236}">
                <a16:creationId xmlns="" xmlns:a16="http://schemas.microsoft.com/office/drawing/2014/main" id="{70B7F523-BF05-0449-975F-8413A9DFD885}"/>
              </a:ext>
            </a:extLst>
          </p:cNvPr>
          <p:cNvCxnSpPr>
            <a:cxnSpLocks/>
          </p:cNvCxnSpPr>
          <p:nvPr/>
        </p:nvCxnSpPr>
        <p:spPr>
          <a:xfrm flipH="1">
            <a:off x="903249" y="2764016"/>
            <a:ext cx="3980986" cy="154074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 xmlns:a16="http://schemas.microsoft.com/office/drawing/2014/main" id="{BC64CDEA-E01C-C84F-A39E-7FE70AEA93F6}"/>
              </a:ext>
            </a:extLst>
          </p:cNvPr>
          <p:cNvCxnSpPr>
            <a:cxnSpLocks/>
          </p:cNvCxnSpPr>
          <p:nvPr/>
        </p:nvCxnSpPr>
        <p:spPr>
          <a:xfrm flipH="1" flipV="1">
            <a:off x="1996068" y="2564780"/>
            <a:ext cx="2888167" cy="199236"/>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 xmlns:a16="http://schemas.microsoft.com/office/drawing/2014/main" id="{E8C71EB6-1753-684B-9F06-50C4377BABD7}"/>
              </a:ext>
            </a:extLst>
          </p:cNvPr>
          <p:cNvSpPr txBox="1"/>
          <p:nvPr/>
        </p:nvSpPr>
        <p:spPr>
          <a:xfrm>
            <a:off x="346383" y="5845508"/>
            <a:ext cx="11392564" cy="646331"/>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How much would it cost to build a 1 foot tall sea wall along the length of the shoreline you just measured? After you’ve built the seawall 1 foot tall, how much would it cost to build it another foot taller?  </a:t>
            </a:r>
            <a:endParaRPr lang="en-US" sz="1600" dirty="0"/>
          </a:p>
        </p:txBody>
      </p:sp>
      <p:sp>
        <p:nvSpPr>
          <p:cNvPr id="4" name="Slide Number Placeholder 3">
            <a:extLst>
              <a:ext uri="{FF2B5EF4-FFF2-40B4-BE49-F238E27FC236}">
                <a16:creationId xmlns="" xmlns:a16="http://schemas.microsoft.com/office/drawing/2014/main" id="{B7117652-146D-AD4A-BE74-EBDD877FA6B9}"/>
              </a:ext>
            </a:extLst>
          </p:cNvPr>
          <p:cNvSpPr>
            <a:spLocks noGrp="1"/>
          </p:cNvSpPr>
          <p:nvPr>
            <p:ph type="sldNum" sz="quarter" idx="12"/>
          </p:nvPr>
        </p:nvSpPr>
        <p:spPr>
          <a:xfrm>
            <a:off x="9448800" y="6479181"/>
            <a:ext cx="2743200" cy="365125"/>
          </a:xfrm>
        </p:spPr>
        <p:txBody>
          <a:bodyPr/>
          <a:lstStyle/>
          <a:p>
            <a:fld id="{28DE8CCF-C11A-0949-8C31-4D223438836F}" type="slidenum">
              <a:rPr lang="en-US" smtClean="0"/>
              <a:t>10</a:t>
            </a:fld>
            <a:endParaRPr lang="en-US" dirty="0"/>
          </a:p>
        </p:txBody>
      </p:sp>
      <p:sp>
        <p:nvSpPr>
          <p:cNvPr id="5" name="TextBox 4">
            <a:extLst>
              <a:ext uri="{FF2B5EF4-FFF2-40B4-BE49-F238E27FC236}">
                <a16:creationId xmlns="" xmlns:a16="http://schemas.microsoft.com/office/drawing/2014/main" id="{53A67077-C8CC-074F-94AE-388E6A296E29}"/>
              </a:ext>
            </a:extLst>
          </p:cNvPr>
          <p:cNvSpPr txBox="1"/>
          <p:nvPr/>
        </p:nvSpPr>
        <p:spPr>
          <a:xfrm>
            <a:off x="346383" y="4751050"/>
            <a:ext cx="11392564" cy="923330"/>
          </a:xfrm>
          <a:prstGeom prst="rect">
            <a:avLst/>
          </a:prstGeom>
          <a:noFill/>
        </p:spPr>
        <p:txBody>
          <a:bodyPr wrap="square" rtlCol="0">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In a report on cost estimates of coastal protection, researchers estimated that the cost of building a sea wall is $762 per square foot (Hudson et al. 2015). Assume that the additional cost of building the sea wall 1 foot taller is </a:t>
            </a:r>
            <a:r>
              <a:rPr lang="en-US" u="sng" dirty="0">
                <a:latin typeface="Calibri" panose="020F0502020204030204" pitchFamily="34" charset="0"/>
                <a:ea typeface="MS Mincho" panose="02020609040205080304" pitchFamily="49" charset="-128"/>
                <a:cs typeface="Calibri" panose="020F0502020204030204" pitchFamily="34" charset="0"/>
              </a:rPr>
              <a:t>constant</a:t>
            </a:r>
            <a:r>
              <a:rPr lang="en-US" dirty="0">
                <a:latin typeface="Calibri" panose="020F0502020204030204" pitchFamily="34" charset="0"/>
                <a:ea typeface="MS Mincho" panose="02020609040205080304" pitchFamily="49" charset="-128"/>
                <a:cs typeface="Calibri" panose="020F0502020204030204" pitchFamily="34" charset="0"/>
              </a:rPr>
              <a:t> at $762 per square foot for every foot taller the wall is built, i.e. marginal costs are constant.</a:t>
            </a:r>
          </a:p>
        </p:txBody>
      </p:sp>
    </p:spTree>
    <p:extLst>
      <p:ext uri="{BB962C8B-B14F-4D97-AF65-F5344CB8AC3E}">
        <p14:creationId xmlns:p14="http://schemas.microsoft.com/office/powerpoint/2010/main" val="4148174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Estimating the Cost of Building a Seawall </a:t>
            </a:r>
          </a:p>
        </p:txBody>
      </p:sp>
      <p:sp>
        <p:nvSpPr>
          <p:cNvPr id="7" name="Rectangle 6">
            <a:extLst>
              <a:ext uri="{FF2B5EF4-FFF2-40B4-BE49-F238E27FC236}">
                <a16:creationId xmlns="" xmlns:a16="http://schemas.microsoft.com/office/drawing/2014/main" id="{C03F724F-481A-B14D-BAC5-FAB2C9AC4F00}"/>
              </a:ext>
            </a:extLst>
          </p:cNvPr>
          <p:cNvSpPr/>
          <p:nvPr/>
        </p:nvSpPr>
        <p:spPr>
          <a:xfrm>
            <a:off x="146958" y="830689"/>
            <a:ext cx="11903528" cy="1769715"/>
          </a:xfrm>
          <a:prstGeom prst="rect">
            <a:avLst/>
          </a:prstGeom>
          <a:ln w="12700">
            <a:solidFill>
              <a:schemeClr val="tx1"/>
            </a:solidFill>
          </a:ln>
        </p:spPr>
        <p:txBody>
          <a:bodyPr wrap="square">
            <a:spAutoFit/>
          </a:bodyPr>
          <a:lstStyle/>
          <a:p>
            <a:r>
              <a:rPr lang="en-US" dirty="0">
                <a:latin typeface="Calibri" panose="020F0502020204030204" pitchFamily="34" charset="0"/>
                <a:ea typeface="MS Mincho" panose="02020609040205080304" pitchFamily="49" charset="-128"/>
                <a:cs typeface="Calibri" panose="020F0502020204030204" pitchFamily="34" charset="0"/>
              </a:rPr>
              <a:t>Now that you have estimates for the cost of building the seawall, the final step is to compare the marginal cost of the sea wall compared to the avoided damages it would prevent to answer two questions: </a:t>
            </a:r>
          </a:p>
          <a:p>
            <a:endParaRPr lang="en-US" sz="1000" dirty="0">
              <a:latin typeface="Calibri" panose="020F0502020204030204" pitchFamily="34" charset="0"/>
              <a:ea typeface="MS Mincho" panose="02020609040205080304" pitchFamily="49" charset="-128"/>
              <a:cs typeface="Calibri" panose="020F0502020204030204" pitchFamily="34" charset="0"/>
            </a:endParaRPr>
          </a:p>
          <a:p>
            <a:pPr marL="800100" lvl="1" indent="-342900">
              <a:buAutoNum type="arabicParenR"/>
            </a:pPr>
            <a:r>
              <a:rPr lang="en-US" dirty="0">
                <a:latin typeface="Calibri" panose="020F0502020204030204" pitchFamily="34" charset="0"/>
                <a:ea typeface="MS Mincho" panose="02020609040205080304" pitchFamily="49" charset="-128"/>
                <a:cs typeface="Calibri" panose="020F0502020204030204" pitchFamily="34" charset="0"/>
              </a:rPr>
              <a:t>Is building a sea wall cost effective, that is, would the benefit of building the seawall (measured in avoided housing damages) be greater than the cost? </a:t>
            </a:r>
          </a:p>
          <a:p>
            <a:pPr marL="800100" lvl="1" indent="-342900">
              <a:buAutoNum type="arabicParenR"/>
            </a:pPr>
            <a:endParaRPr lang="en-US" sz="900" dirty="0">
              <a:latin typeface="Calibri" panose="020F0502020204030204" pitchFamily="34" charset="0"/>
              <a:ea typeface="MS Mincho" panose="02020609040205080304" pitchFamily="49" charset="-128"/>
              <a:cs typeface="Calibri" panose="020F0502020204030204" pitchFamily="34" charset="0"/>
            </a:endParaRPr>
          </a:p>
          <a:p>
            <a:pPr marL="800100" lvl="1" indent="-342900">
              <a:buAutoNum type="arabicParenR"/>
            </a:pPr>
            <a:r>
              <a:rPr lang="en-US" dirty="0">
                <a:latin typeface="Calibri" panose="020F0502020204030204" pitchFamily="34" charset="0"/>
                <a:ea typeface="MS Mincho" panose="02020609040205080304" pitchFamily="49" charset="-128"/>
                <a:cs typeface="Calibri" panose="020F0502020204030204" pitchFamily="34" charset="0"/>
              </a:rPr>
              <a:t>If it is in the best interest of the region to build a seawall, how tall should it be? </a:t>
            </a:r>
          </a:p>
        </p:txBody>
      </p:sp>
      <p:sp>
        <p:nvSpPr>
          <p:cNvPr id="3" name="Rectangle 2">
            <a:extLst>
              <a:ext uri="{FF2B5EF4-FFF2-40B4-BE49-F238E27FC236}">
                <a16:creationId xmlns="" xmlns:a16="http://schemas.microsoft.com/office/drawing/2014/main" id="{EFD7A084-E484-0E4B-B343-AA9DA7C28E46}"/>
              </a:ext>
            </a:extLst>
          </p:cNvPr>
          <p:cNvSpPr/>
          <p:nvPr/>
        </p:nvSpPr>
        <p:spPr>
          <a:xfrm>
            <a:off x="6705599" y="2710413"/>
            <a:ext cx="5339443" cy="1938992"/>
          </a:xfrm>
          <a:prstGeom prst="rect">
            <a:avLst/>
          </a:prstGeom>
        </p:spPr>
        <p:txBody>
          <a:bodyPr wrap="square">
            <a:spAutoFit/>
          </a:bodyPr>
          <a:lstStyle/>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To answer these questions, use the cost estimates you calculated on the previous page to fill in the “Marginal Cost” column in Table 7 for the marginal cost of the seawall at each flood height. </a:t>
            </a:r>
          </a:p>
          <a:p>
            <a:pPr marL="342900" indent="-342900">
              <a:buAutoNum type="arabicPeriod"/>
            </a:pPr>
            <a:endParaRPr lang="en-US" sz="1000" dirty="0">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Notice that the graph in Figure 3 now displays the marginal cost curve for the sea wall. </a:t>
            </a:r>
            <a:endParaRPr lang="en-US" dirty="0">
              <a:latin typeface="Calibri" panose="020F0502020204030204" pitchFamily="34" charset="0"/>
              <a:ea typeface="MS Mincho" panose="02020609040205080304" pitchFamily="49" charset="-128"/>
              <a:cs typeface="Calibri" panose="020F0502020204030204" pitchFamily="34" charset="0"/>
            </a:endParaRPr>
          </a:p>
        </p:txBody>
      </p:sp>
      <p:pic>
        <p:nvPicPr>
          <p:cNvPr id="4" name="Picture 3">
            <a:extLst>
              <a:ext uri="{FF2B5EF4-FFF2-40B4-BE49-F238E27FC236}">
                <a16:creationId xmlns="" xmlns:a16="http://schemas.microsoft.com/office/drawing/2014/main" id="{F83C67E5-75BC-7F4E-B466-E4DD32A30E77}"/>
              </a:ext>
            </a:extLst>
          </p:cNvPr>
          <p:cNvPicPr>
            <a:picLocks noChangeAspect="1"/>
          </p:cNvPicPr>
          <p:nvPr/>
        </p:nvPicPr>
        <p:blipFill>
          <a:blip r:embed="rId3"/>
          <a:stretch>
            <a:fillRect/>
          </a:stretch>
        </p:blipFill>
        <p:spPr>
          <a:xfrm>
            <a:off x="146958" y="2753101"/>
            <a:ext cx="6446150" cy="3268839"/>
          </a:xfrm>
          <a:prstGeom prst="rect">
            <a:avLst/>
          </a:prstGeom>
        </p:spPr>
      </p:pic>
      <p:sp>
        <p:nvSpPr>
          <p:cNvPr id="6" name="TextBox 5">
            <a:extLst>
              <a:ext uri="{FF2B5EF4-FFF2-40B4-BE49-F238E27FC236}">
                <a16:creationId xmlns="" xmlns:a16="http://schemas.microsoft.com/office/drawing/2014/main" id="{505639A5-0D49-E441-AD54-3BD55FAC44F0}"/>
              </a:ext>
            </a:extLst>
          </p:cNvPr>
          <p:cNvSpPr txBox="1"/>
          <p:nvPr/>
        </p:nvSpPr>
        <p:spPr>
          <a:xfrm>
            <a:off x="6721929" y="4733043"/>
            <a:ext cx="5339442" cy="1754326"/>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As a city planner, what recommendations would you make based on your analysis of the graph in Figure 3, i.e. how tall should the wall be? How do the total costs and benefits compare to the marginal costs and benefits of the seawall? Discuss with a partner or in a small group. </a:t>
            </a:r>
            <a:endParaRPr lang="en-US" sz="1600" dirty="0"/>
          </a:p>
        </p:txBody>
      </p:sp>
      <p:sp>
        <p:nvSpPr>
          <p:cNvPr id="5" name="Slide Number Placeholder 4">
            <a:extLst>
              <a:ext uri="{FF2B5EF4-FFF2-40B4-BE49-F238E27FC236}">
                <a16:creationId xmlns="" xmlns:a16="http://schemas.microsoft.com/office/drawing/2014/main" id="{54C721A8-3DE5-1241-827C-E8A16D79A8F4}"/>
              </a:ext>
            </a:extLst>
          </p:cNvPr>
          <p:cNvSpPr>
            <a:spLocks noGrp="1"/>
          </p:cNvSpPr>
          <p:nvPr>
            <p:ph type="sldNum" sz="quarter" idx="12"/>
          </p:nvPr>
        </p:nvSpPr>
        <p:spPr>
          <a:xfrm>
            <a:off x="9448800" y="6492875"/>
            <a:ext cx="2743200" cy="365125"/>
          </a:xfrm>
        </p:spPr>
        <p:txBody>
          <a:bodyPr/>
          <a:lstStyle/>
          <a:p>
            <a:fld id="{28DE8CCF-C11A-0949-8C31-4D223438836F}" type="slidenum">
              <a:rPr lang="en-US" smtClean="0"/>
              <a:t>11</a:t>
            </a:fld>
            <a:endParaRPr lang="en-US" dirty="0"/>
          </a:p>
        </p:txBody>
      </p:sp>
    </p:spTree>
    <p:extLst>
      <p:ext uri="{BB962C8B-B14F-4D97-AF65-F5344CB8AC3E}">
        <p14:creationId xmlns:p14="http://schemas.microsoft.com/office/powerpoint/2010/main" val="4237119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Discussion Questions </a:t>
            </a:r>
          </a:p>
        </p:txBody>
      </p:sp>
      <p:sp>
        <p:nvSpPr>
          <p:cNvPr id="6" name="Rectangle 5">
            <a:extLst>
              <a:ext uri="{FF2B5EF4-FFF2-40B4-BE49-F238E27FC236}">
                <a16:creationId xmlns="" xmlns:a16="http://schemas.microsoft.com/office/drawing/2014/main" id="{6BC28BCD-DBF2-FF45-9734-135EBA618B6D}"/>
              </a:ext>
            </a:extLst>
          </p:cNvPr>
          <p:cNvSpPr/>
          <p:nvPr/>
        </p:nvSpPr>
        <p:spPr>
          <a:xfrm>
            <a:off x="470117" y="981570"/>
            <a:ext cx="11204812" cy="5416868"/>
          </a:xfrm>
          <a:prstGeom prst="rect">
            <a:avLst/>
          </a:prstGeom>
          <a:ln w="12700">
            <a:solidFill>
              <a:schemeClr val="tx1"/>
            </a:solidFill>
          </a:ln>
        </p:spPr>
        <p:txBody>
          <a:bodyPr wrap="square">
            <a:spAutoFit/>
          </a:bodyPr>
          <a:lstStyle/>
          <a:p>
            <a:endParaRPr lang="en-US" sz="2000" b="1" dirty="0">
              <a:latin typeface="Calibri" panose="020F0502020204030204" pitchFamily="34" charset="0"/>
              <a:ea typeface="MS Mincho" panose="02020609040205080304" pitchFamily="49" charset="-128"/>
              <a:cs typeface="Calibri" panose="020F0502020204030204" pitchFamily="34" charset="0"/>
            </a:endParaRPr>
          </a:p>
          <a:p>
            <a:r>
              <a:rPr lang="en-US" sz="2000" b="1" dirty="0">
                <a:latin typeface="Calibri" panose="020F0502020204030204" pitchFamily="34" charset="0"/>
                <a:ea typeface="MS Mincho" panose="02020609040205080304" pitchFamily="49" charset="-128"/>
                <a:cs typeface="Calibri" panose="020F0502020204030204" pitchFamily="34" charset="0"/>
              </a:rPr>
              <a:t>With a partner or in a small group, discuss the following questions:</a:t>
            </a:r>
          </a:p>
          <a:p>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Figure 3 highlights all the work you have done thus far in this analysis. With this in mind, what are some of the main assumptions you have made that are underlying the graph, specifically in the calculations for the marginal cost and expected marginal damage curves?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If you were to change these assumptions, how do you think the results would change? How might this change your recommendation on the seawall?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FontTx/>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Given the assumptions and limitations you have discussed, how would you go about improving this analysis to make it more realistic? </a:t>
            </a:r>
          </a:p>
          <a:p>
            <a:pPr marL="342900" indent="-342900">
              <a:buFontTx/>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pPr marL="342900" indent="-342900">
              <a:buFontTx/>
              <a:buAutoNum type="arabicPeriod"/>
            </a:pPr>
            <a:r>
              <a:rPr lang="en-US" dirty="0">
                <a:latin typeface="Calibri" panose="020F0502020204030204" pitchFamily="34" charset="0"/>
                <a:ea typeface="MS Mincho" panose="02020609040205080304" pitchFamily="49" charset="-128"/>
                <a:cs typeface="Calibri" panose="020F0502020204030204" pitchFamily="34" charset="0"/>
              </a:rPr>
              <a:t>The extreme sea level rise scenario has a very low probability of occurring. In fact one model reports that even in the event of the worst case scenario (RCP8.5) the likelihood of 2.5+ meters of sea level rise by the end of the century is only 0.1% (Kopp et al. 2014; NOAA, 2017). Given this small probability, why do you think it is still important to take these extreme scenarios into consideration? </a:t>
            </a:r>
          </a:p>
          <a:p>
            <a:pPr marL="342900" indent="-342900">
              <a:buAutoNum type="arabicPeriod"/>
            </a:pPr>
            <a:endParaRPr lang="en-US" dirty="0">
              <a:latin typeface="Calibri" panose="020F0502020204030204" pitchFamily="34" charset="0"/>
              <a:ea typeface="MS Mincho" panose="02020609040205080304" pitchFamily="49" charset="-128"/>
              <a:cs typeface="Calibri" panose="020F0502020204030204" pitchFamily="34" charset="0"/>
            </a:endParaRPr>
          </a:p>
          <a:p>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3" name="Slide Number Placeholder 2">
            <a:extLst>
              <a:ext uri="{FF2B5EF4-FFF2-40B4-BE49-F238E27FC236}">
                <a16:creationId xmlns="" xmlns:a16="http://schemas.microsoft.com/office/drawing/2014/main" id="{B7343A6F-E7EB-AB4C-9965-E8DE3A32AA36}"/>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12</a:t>
            </a:fld>
            <a:endParaRPr lang="en-US" dirty="0"/>
          </a:p>
        </p:txBody>
      </p:sp>
    </p:spTree>
    <p:extLst>
      <p:ext uri="{BB962C8B-B14F-4D97-AF65-F5344CB8AC3E}">
        <p14:creationId xmlns:p14="http://schemas.microsoft.com/office/powerpoint/2010/main" val="23266907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Post-Module Memo Assignment </a:t>
            </a:r>
          </a:p>
        </p:txBody>
      </p:sp>
      <p:sp>
        <p:nvSpPr>
          <p:cNvPr id="3" name="Rectangle 2">
            <a:extLst>
              <a:ext uri="{FF2B5EF4-FFF2-40B4-BE49-F238E27FC236}">
                <a16:creationId xmlns="" xmlns:a16="http://schemas.microsoft.com/office/drawing/2014/main" id="{88EAC197-52BF-9149-91A8-BABA047CDAFE}"/>
              </a:ext>
            </a:extLst>
          </p:cNvPr>
          <p:cNvSpPr/>
          <p:nvPr/>
        </p:nvSpPr>
        <p:spPr>
          <a:xfrm>
            <a:off x="684662" y="931559"/>
            <a:ext cx="10822675" cy="5201424"/>
          </a:xfrm>
          <a:prstGeom prst="rect">
            <a:avLst/>
          </a:prstGeom>
          <a:ln w="12700">
            <a:solidFill>
              <a:schemeClr val="tx1"/>
            </a:solidFill>
          </a:ln>
        </p:spPr>
        <p:txBody>
          <a:bodyPr wrap="square">
            <a:spAutoFit/>
          </a:bodyPr>
          <a:lstStyle/>
          <a:p>
            <a:endParaRPr lang="en-US" sz="2000" b="1" dirty="0">
              <a:latin typeface="Calibri" panose="020F0502020204030204" pitchFamily="34" charset="0"/>
              <a:ea typeface="MS Mincho" panose="02020609040205080304" pitchFamily="49" charset="-128"/>
              <a:cs typeface="Calibri" panose="020F0502020204030204" pitchFamily="34" charset="0"/>
            </a:endParaRPr>
          </a:p>
          <a:p>
            <a:pPr algn="ctr"/>
            <a:r>
              <a:rPr lang="en-US" sz="2000" b="1" dirty="0"/>
              <a:t>Sea Level Rise Memo Assignment </a:t>
            </a:r>
          </a:p>
          <a:p>
            <a:pPr algn="ctr"/>
            <a:endParaRPr lang="en-US" sz="1000" dirty="0"/>
          </a:p>
          <a:p>
            <a:r>
              <a:rPr lang="en-US" dirty="0"/>
              <a:t>Suppose that you were hired by the City to conduct an analysis on the impacts and potential damages of impending sea level rise in the region. For this assignment you will need to synthesize the information and data you have analyzed while working through the module into a 2- 3 page memo (including key figures) to the director of the City’s Office of Environmental Policy and Sustainability.  </a:t>
            </a:r>
          </a:p>
          <a:p>
            <a:endParaRPr lang="en-US" sz="1000" dirty="0"/>
          </a:p>
          <a:p>
            <a:r>
              <a:rPr lang="en-US" dirty="0"/>
              <a:t>The memo should:</a:t>
            </a:r>
          </a:p>
          <a:p>
            <a:endParaRPr lang="en-US" sz="1000" dirty="0"/>
          </a:p>
          <a:p>
            <a:pPr marL="285750" indent="-285750">
              <a:buFont typeface="Arial" panose="020B0604020202020204" pitchFamily="34" charset="0"/>
              <a:buChar char="•"/>
            </a:pPr>
            <a:r>
              <a:rPr lang="en-US" dirty="0"/>
              <a:t>briefly outline the problem,</a:t>
            </a:r>
          </a:p>
          <a:p>
            <a:pPr marL="285750" indent="-285750">
              <a:buFont typeface="Arial" panose="020B0604020202020204" pitchFamily="34" charset="0"/>
              <a:buChar char="•"/>
            </a:pPr>
            <a:r>
              <a:rPr lang="en-US" dirty="0"/>
              <a:t>describe how you conducted the analysis,</a:t>
            </a:r>
          </a:p>
          <a:p>
            <a:pPr marL="285750" indent="-285750">
              <a:buFont typeface="Arial" panose="020B0604020202020204" pitchFamily="34" charset="0"/>
              <a:buChar char="•"/>
            </a:pPr>
            <a:r>
              <a:rPr lang="en-US" dirty="0"/>
              <a:t>summarize your results, including a recommendation for action, and </a:t>
            </a:r>
          </a:p>
          <a:p>
            <a:pPr marL="285750" indent="-285750">
              <a:buFont typeface="Arial" panose="020B0604020202020204" pitchFamily="34" charset="0"/>
              <a:buChar char="•"/>
            </a:pPr>
            <a:r>
              <a:rPr lang="en-US" dirty="0"/>
              <a:t>discuss the limitations of your results.</a:t>
            </a:r>
          </a:p>
          <a:p>
            <a:pPr marL="285750" indent="-285750">
              <a:buFont typeface="Arial" panose="020B0604020202020204" pitchFamily="34" charset="0"/>
              <a:buChar char="•"/>
            </a:pPr>
            <a:endParaRPr lang="en-US" sz="1000" dirty="0"/>
          </a:p>
          <a:p>
            <a:r>
              <a:rPr lang="en-US" dirty="0"/>
              <a:t>Keep the writing clear and concise. Your recommendations should be based on data and evidence supported by your analysis.</a:t>
            </a:r>
          </a:p>
          <a:p>
            <a:endParaRPr lang="en-US" dirty="0"/>
          </a:p>
          <a:p>
            <a:r>
              <a:rPr lang="en-US" dirty="0"/>
              <a:t>For guidance on writing a memo, you can refer to this </a:t>
            </a:r>
            <a:r>
              <a:rPr lang="en-US" dirty="0">
                <a:hlinkClick r:id="rId3"/>
              </a:rPr>
              <a:t>website</a:t>
            </a:r>
            <a:r>
              <a:rPr lang="en-US" dirty="0"/>
              <a:t> from Purdue University’s Online Writing Lab. </a:t>
            </a:r>
          </a:p>
          <a:p>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4" name="Slide Number Placeholder 3">
            <a:extLst>
              <a:ext uri="{FF2B5EF4-FFF2-40B4-BE49-F238E27FC236}">
                <a16:creationId xmlns="" xmlns:a16="http://schemas.microsoft.com/office/drawing/2014/main" id="{2FD3A06D-3A8D-BA47-B0FB-0A906F56904E}"/>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13</a:t>
            </a:fld>
            <a:endParaRPr lang="en-US" dirty="0"/>
          </a:p>
        </p:txBody>
      </p:sp>
    </p:spTree>
    <p:extLst>
      <p:ext uri="{BB962C8B-B14F-4D97-AF65-F5344CB8AC3E}">
        <p14:creationId xmlns:p14="http://schemas.microsoft.com/office/powerpoint/2010/main" val="22506961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References</a:t>
            </a:r>
          </a:p>
        </p:txBody>
      </p:sp>
      <p:sp>
        <p:nvSpPr>
          <p:cNvPr id="3" name="TextBox 2">
            <a:extLst>
              <a:ext uri="{FF2B5EF4-FFF2-40B4-BE49-F238E27FC236}">
                <a16:creationId xmlns="" xmlns:a16="http://schemas.microsoft.com/office/drawing/2014/main" id="{B7E60A86-5D9A-D14F-84E9-DA9A02DD47C6}"/>
              </a:ext>
            </a:extLst>
          </p:cNvPr>
          <p:cNvSpPr txBox="1"/>
          <p:nvPr/>
        </p:nvSpPr>
        <p:spPr>
          <a:xfrm>
            <a:off x="111512" y="708406"/>
            <a:ext cx="11954108" cy="6145053"/>
          </a:xfrm>
          <a:prstGeom prst="rect">
            <a:avLst/>
          </a:prstGeom>
          <a:noFill/>
        </p:spPr>
        <p:txBody>
          <a:bodyPr wrap="square" rtlCol="0">
            <a:spAutoFit/>
          </a:bodyPr>
          <a:lstStyle/>
          <a:p>
            <a:r>
              <a:rPr lang="en-US" sz="1600" dirty="0"/>
              <a:t>Hauer, M. E., J. M. Evans, and D R. Mishra. (2016). Millions projected to be at risk from sea-level rise in the continental United States. Nature Climate Change.</a:t>
            </a:r>
          </a:p>
          <a:p>
            <a:endParaRPr lang="en-US" sz="1600" dirty="0"/>
          </a:p>
          <a:p>
            <a:r>
              <a:rPr lang="en-US" sz="1600" dirty="0"/>
              <a:t>Hudson, T., Keating, K., and Pettit, A. (2015). Cost estimation for coastal protection – summary of evidence. Environmental Agency. Report –SC080039/R7 </a:t>
            </a:r>
          </a:p>
          <a:p>
            <a:endParaRPr lang="en-US" sz="1600" dirty="0"/>
          </a:p>
          <a:p>
            <a:r>
              <a:rPr lang="en-US" sz="1600" dirty="0"/>
              <a:t>IPCC (2013): Summary for Policymakers. In: Climate Change 2013: The Physical Science Basis. Contribution of Working Group I to the Fifth Assessment Report of the Intergovernmental Panel on Climate Change [Stocker, T.F., D. Qin, G.-K. Plattner, M. </a:t>
            </a:r>
            <a:r>
              <a:rPr lang="en-US" sz="1600" dirty="0" err="1"/>
              <a:t>Tignor</a:t>
            </a:r>
            <a:r>
              <a:rPr lang="en-US" sz="1600" dirty="0"/>
              <a:t>, S.K. Allen, J. </a:t>
            </a:r>
            <a:r>
              <a:rPr lang="en-US" sz="1600" dirty="0" err="1"/>
              <a:t>Boschung</a:t>
            </a:r>
            <a:r>
              <a:rPr lang="en-US" sz="1600" dirty="0"/>
              <a:t>, A. </a:t>
            </a:r>
            <a:r>
              <a:rPr lang="en-US" sz="1600" dirty="0" err="1"/>
              <a:t>Nauels</a:t>
            </a:r>
            <a:r>
              <a:rPr lang="en-US" sz="1600" dirty="0"/>
              <a:t>, Y. Xia, V. Bex and P.M. Midgley (eds.)]. Cambridge University Press, Cambridge, United Kingdom and New York, NY, USA.</a:t>
            </a:r>
          </a:p>
          <a:p>
            <a:endParaRPr lang="en-US" sz="1400" dirty="0"/>
          </a:p>
          <a:p>
            <a:r>
              <a:rPr lang="en-US" sz="1600" dirty="0"/>
              <a:t>Kopp, R. E., R.M. Horton, C.M. Little, J.X. Mitrovica, M. Oppenheimer, D.J. Rasmussen, B. Strauss, C. Tebaldi. (2014). Probabilistic 21st and 22nd century sea-level projections at a global network of tide-gauge sites. Earth's Future, 2(8), 383-406.</a:t>
            </a:r>
          </a:p>
          <a:p>
            <a:endParaRPr lang="en-US" sz="1600" dirty="0"/>
          </a:p>
          <a:p>
            <a:r>
              <a:rPr lang="en-US" sz="1600" dirty="0"/>
              <a:t>Murphy, J. October 14, 2015. The Nation. Retrieved from: </a:t>
            </a:r>
            <a:r>
              <a:rPr lang="en-US" sz="1600" u="sng" dirty="0">
                <a:hlinkClick r:id="rId2"/>
              </a:rPr>
              <a:t>https://www.thenation.com/article/3-years-after-hurricane-sandy-is-new-york-prepared-for-the-next-great-storm/</a:t>
            </a:r>
            <a:endParaRPr lang="en-US" sz="1600" dirty="0"/>
          </a:p>
          <a:p>
            <a:endParaRPr lang="en-US" sz="1600" dirty="0"/>
          </a:p>
          <a:p>
            <a:r>
              <a:rPr lang="en-US" sz="1600" dirty="0"/>
              <a:t>NOAA 2017: Sweet, W. V., Kopp, R. E., Weaver, C. P., </a:t>
            </a:r>
            <a:r>
              <a:rPr lang="en-US" sz="1600" dirty="0" err="1"/>
              <a:t>Obeysekara</a:t>
            </a:r>
            <a:r>
              <a:rPr lang="en-US" sz="1600" dirty="0"/>
              <a:t>, J., Horton, R. M., </a:t>
            </a:r>
            <a:r>
              <a:rPr lang="en-US" sz="1600" dirty="0" err="1"/>
              <a:t>Thieler</a:t>
            </a:r>
            <a:r>
              <a:rPr lang="en-US" sz="1600" dirty="0"/>
              <a:t>, E. R., and </a:t>
            </a:r>
            <a:r>
              <a:rPr lang="en-US" sz="1600" dirty="0" err="1"/>
              <a:t>Zervas</a:t>
            </a:r>
            <a:r>
              <a:rPr lang="en-US" sz="1600" dirty="0"/>
              <a:t>, C. (2017). Global and Regional Sea Level Rise Scenarios for the United States. NOAA Technical Report NOS CO-OPS 083</a:t>
            </a:r>
          </a:p>
          <a:p>
            <a:endParaRPr lang="en-US" sz="1600" dirty="0"/>
          </a:p>
          <a:p>
            <a:r>
              <a:rPr lang="en-US" sz="1600" dirty="0"/>
              <a:t>Sweet, W. V., Kopp, R. E., Weaver, C. P., </a:t>
            </a:r>
            <a:r>
              <a:rPr lang="en-US" sz="1600" dirty="0" err="1"/>
              <a:t>Obeysekera</a:t>
            </a:r>
            <a:r>
              <a:rPr lang="en-US" sz="1600" dirty="0"/>
              <a:t>, J., Horton, R. M., </a:t>
            </a:r>
            <a:r>
              <a:rPr lang="en-US" sz="1600" dirty="0" err="1"/>
              <a:t>Thieler</a:t>
            </a:r>
            <a:r>
              <a:rPr lang="en-US" sz="1600" dirty="0"/>
              <a:t>, E. R., &amp; </a:t>
            </a:r>
            <a:r>
              <a:rPr lang="en-US" sz="1600" dirty="0" err="1"/>
              <a:t>Zervas</a:t>
            </a:r>
            <a:r>
              <a:rPr lang="en-US" sz="1600" dirty="0"/>
              <a:t>, C. (2017). Global and regional sea level rise scenarios for the United States. NOAA. </a:t>
            </a:r>
          </a:p>
          <a:p>
            <a:endParaRPr lang="en-US" sz="1600" dirty="0"/>
          </a:p>
          <a:p>
            <a:r>
              <a:rPr lang="en-US" sz="1600" dirty="0"/>
              <a:t>Memos: General Introduction (n.d.) Purdue Online Writing Lab. Retrieved from: </a:t>
            </a:r>
            <a:r>
              <a:rPr lang="en-US" sz="1600" dirty="0">
                <a:hlinkClick r:id="rId3"/>
              </a:rPr>
              <a:t>https://owl.purdue.edu/owl/subject_specific_writing/professional_technical_writing/memos/index.html</a:t>
            </a:r>
            <a:endParaRPr lang="en-US" sz="1600" dirty="0"/>
          </a:p>
        </p:txBody>
      </p:sp>
      <p:sp>
        <p:nvSpPr>
          <p:cNvPr id="4" name="Slide Number Placeholder 3">
            <a:extLst>
              <a:ext uri="{FF2B5EF4-FFF2-40B4-BE49-F238E27FC236}">
                <a16:creationId xmlns="" xmlns:a16="http://schemas.microsoft.com/office/drawing/2014/main" id="{7BB4BEEC-D430-9B46-887D-57CF4E9C4B35}"/>
              </a:ext>
            </a:extLst>
          </p:cNvPr>
          <p:cNvSpPr>
            <a:spLocks noGrp="1"/>
          </p:cNvSpPr>
          <p:nvPr>
            <p:ph type="sldNum" sz="quarter" idx="12"/>
          </p:nvPr>
        </p:nvSpPr>
        <p:spPr>
          <a:xfrm>
            <a:off x="9448800" y="6488334"/>
            <a:ext cx="2743200" cy="365125"/>
          </a:xfrm>
        </p:spPr>
        <p:txBody>
          <a:bodyPr/>
          <a:lstStyle/>
          <a:p>
            <a:fld id="{28DE8CCF-C11A-0949-8C31-4D223438836F}" type="slidenum">
              <a:rPr lang="en-US" smtClean="0"/>
              <a:t>14</a:t>
            </a:fld>
            <a:endParaRPr lang="en-US" dirty="0"/>
          </a:p>
        </p:txBody>
      </p:sp>
    </p:spTree>
    <p:extLst>
      <p:ext uri="{BB962C8B-B14F-4D97-AF65-F5344CB8AC3E}">
        <p14:creationId xmlns:p14="http://schemas.microsoft.com/office/powerpoint/2010/main" val="4970751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Slide Number Placeholder 3"/>
          <p:cNvSpPr>
            <a:spLocks noGrp="1"/>
          </p:cNvSpPr>
          <p:nvPr>
            <p:ph type="sldNum" sz="quarter" idx="12"/>
          </p:nvPr>
        </p:nvSpPr>
        <p:spPr/>
        <p:txBody>
          <a:bodyPr/>
          <a:lstStyle/>
          <a:p>
            <a:fld id="{28DE8CCF-C11A-0949-8C31-4D223438836F}" type="slidenum">
              <a:rPr lang="en-US" smtClean="0"/>
              <a:t>15</a:t>
            </a:fld>
            <a:endParaRPr lang="en-US"/>
          </a:p>
        </p:txBody>
      </p:sp>
      <p:sp>
        <p:nvSpPr>
          <p:cNvPr id="5" name="TextBox 4">
            <a:extLst>
              <a:ext uri="{FF2B5EF4-FFF2-40B4-BE49-F238E27FC236}">
                <a16:creationId xmlns="" xmlns:a16="http://schemas.microsoft.com/office/drawing/2014/main" id="{F5A66E59-C0B4-0542-8CEE-702EFE2366E5}"/>
              </a:ext>
            </a:extLst>
          </p:cNvPr>
          <p:cNvSpPr txBox="1"/>
          <p:nvPr/>
        </p:nvSpPr>
        <p:spPr>
          <a:xfrm>
            <a:off x="392501" y="3040837"/>
            <a:ext cx="11955439" cy="584776"/>
          </a:xfrm>
          <a:prstGeom prst="rect">
            <a:avLst/>
          </a:prstGeom>
          <a:noFill/>
        </p:spPr>
        <p:txBody>
          <a:bodyPr wrap="square" rtlCol="0">
            <a:spAutoFit/>
          </a:bodyPr>
          <a:lstStyle/>
          <a:p>
            <a:r>
              <a:rPr lang="en-US" sz="1600" dirty="0" smtClean="0"/>
              <a:t>Module by Lea </a:t>
            </a:r>
            <a:r>
              <a:rPr lang="en-US" sz="1600" dirty="0" err="1" smtClean="0"/>
              <a:t>Fortmann</a:t>
            </a:r>
            <a:r>
              <a:rPr lang="en-US" sz="1600" dirty="0"/>
              <a:t> </a:t>
            </a:r>
            <a:r>
              <a:rPr lang="en-US" sz="1600" dirty="0" smtClean="0"/>
              <a:t>of University </a:t>
            </a:r>
            <a:r>
              <a:rPr lang="en-US" sz="1600" dirty="0"/>
              <a:t>of Puget </a:t>
            </a:r>
            <a:r>
              <a:rPr lang="en-US" sz="1600" dirty="0" smtClean="0"/>
              <a:t>Sound; modified for High School by Dr. Penny Rowe of </a:t>
            </a:r>
            <a:r>
              <a:rPr lang="en-US" sz="1600" dirty="0" err="1" smtClean="0"/>
              <a:t>NorthWest</a:t>
            </a:r>
            <a:r>
              <a:rPr lang="en-US" sz="1600" dirty="0" smtClean="0"/>
              <a:t> Research Associates (</a:t>
            </a:r>
            <a:r>
              <a:rPr lang="en-US" sz="1600" dirty="0" smtClean="0">
                <a:hlinkClick r:id="rId2"/>
              </a:rPr>
              <a:t>penny@nwra.com</a:t>
            </a:r>
            <a:r>
              <a:rPr lang="en-US" sz="1600" dirty="0" smtClean="0"/>
              <a:t>), with funding from </a:t>
            </a:r>
            <a:r>
              <a:rPr lang="en-US" sz="1600" dirty="0"/>
              <a:t>NSF award #</a:t>
            </a:r>
            <a:r>
              <a:rPr lang="en-US" sz="1600" dirty="0" smtClean="0"/>
              <a:t>1712282, Division </a:t>
            </a:r>
            <a:r>
              <a:rPr lang="en-US" sz="1600" dirty="0"/>
              <a:t>of Undergraduate Education and Office of Polar Programs </a:t>
            </a:r>
          </a:p>
        </p:txBody>
      </p:sp>
    </p:spTree>
    <p:extLst>
      <p:ext uri="{BB962C8B-B14F-4D97-AF65-F5344CB8AC3E}">
        <p14:creationId xmlns:p14="http://schemas.microsoft.com/office/powerpoint/2010/main" val="4784997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Videos</a:t>
            </a:r>
            <a:endParaRPr lang="en-US" dirty="0"/>
          </a:p>
        </p:txBody>
      </p:sp>
      <p:sp>
        <p:nvSpPr>
          <p:cNvPr id="3" name="Content Placeholder 2"/>
          <p:cNvSpPr>
            <a:spLocks noGrp="1"/>
          </p:cNvSpPr>
          <p:nvPr>
            <p:ph idx="1"/>
          </p:nvPr>
        </p:nvSpPr>
        <p:spPr/>
        <p:txBody>
          <a:bodyPr/>
          <a:lstStyle/>
          <a:p>
            <a:r>
              <a:rPr lang="en-US" dirty="0" smtClean="0"/>
              <a:t>Greenland melt: </a:t>
            </a:r>
            <a:r>
              <a:rPr lang="en-US" dirty="0" smtClean="0">
                <a:hlinkClick r:id="rId2"/>
              </a:rPr>
              <a:t>https</a:t>
            </a:r>
            <a:r>
              <a:rPr lang="en-US" dirty="0">
                <a:hlinkClick r:id="rId2"/>
              </a:rPr>
              <a:t>://sealevel.nasa.gov/resources/91/greenlands-thinning-</a:t>
            </a:r>
            <a:r>
              <a:rPr lang="en-US" dirty="0" smtClean="0">
                <a:hlinkClick r:id="rId2"/>
              </a:rPr>
              <a:t>ice</a:t>
            </a:r>
            <a:endParaRPr lang="en-US" dirty="0" smtClean="0"/>
          </a:p>
          <a:p>
            <a:r>
              <a:rPr lang="en-US" dirty="0" smtClean="0"/>
              <a:t>West Antarctic Ice Sheet Loss: </a:t>
            </a:r>
            <a:r>
              <a:rPr lang="en-US" dirty="0">
                <a:hlinkClick r:id="rId3"/>
              </a:rPr>
              <a:t>https://en.wikipedia.org/wiki/</a:t>
            </a:r>
            <a:r>
              <a:rPr lang="en-US" dirty="0" smtClean="0">
                <a:hlinkClick r:id="rId3"/>
              </a:rPr>
              <a:t>West_Antarctic_Ice_Sheet</a:t>
            </a:r>
            <a:endParaRPr lang="en-US" dirty="0" smtClean="0"/>
          </a:p>
          <a:p>
            <a:r>
              <a:rPr lang="en-US" dirty="0" smtClean="0"/>
              <a:t>Larsen C disintegration</a:t>
            </a:r>
            <a:endParaRPr lang="en-US" dirty="0"/>
          </a:p>
        </p:txBody>
      </p:sp>
      <p:sp>
        <p:nvSpPr>
          <p:cNvPr id="4" name="Slide Number Placeholder 3"/>
          <p:cNvSpPr>
            <a:spLocks noGrp="1"/>
          </p:cNvSpPr>
          <p:nvPr>
            <p:ph type="sldNum" sz="quarter" idx="12"/>
          </p:nvPr>
        </p:nvSpPr>
        <p:spPr/>
        <p:txBody>
          <a:bodyPr/>
          <a:lstStyle/>
          <a:p>
            <a:fld id="{28DE8CCF-C11A-0949-8C31-4D223438836F}" type="slidenum">
              <a:rPr lang="en-US" smtClean="0"/>
              <a:t>16</a:t>
            </a:fld>
            <a:endParaRPr lang="en-US"/>
          </a:p>
        </p:txBody>
      </p:sp>
    </p:spTree>
    <p:extLst>
      <p:ext uri="{BB962C8B-B14F-4D97-AF65-F5344CB8AC3E}">
        <p14:creationId xmlns:p14="http://schemas.microsoft.com/office/powerpoint/2010/main" val="12351490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normAutofit/>
          </a:bodyPr>
          <a:lstStyle/>
          <a:p>
            <a:r>
              <a:rPr lang="en-US" b="1" dirty="0" smtClean="0">
                <a:solidFill>
                  <a:schemeClr val="bg1"/>
                </a:solidFill>
              </a:rPr>
              <a:t>Introduction: Antarctic Ice Melt</a:t>
            </a:r>
            <a:endParaRPr lang="en-US" b="1" dirty="0">
              <a:solidFill>
                <a:schemeClr val="bg1"/>
              </a:solidFill>
            </a:endParaRPr>
          </a:p>
        </p:txBody>
      </p:sp>
      <p:sp>
        <p:nvSpPr>
          <p:cNvPr id="8" name="TextBox 7">
            <a:extLst>
              <a:ext uri="{FF2B5EF4-FFF2-40B4-BE49-F238E27FC236}">
                <a16:creationId xmlns="" xmlns:a16="http://schemas.microsoft.com/office/drawing/2014/main" id="{99A9D431-6C5A-6D4A-90FC-F253F440C8D6}"/>
              </a:ext>
            </a:extLst>
          </p:cNvPr>
          <p:cNvSpPr txBox="1"/>
          <p:nvPr/>
        </p:nvSpPr>
        <p:spPr>
          <a:xfrm>
            <a:off x="199648" y="809363"/>
            <a:ext cx="4389942" cy="1446550"/>
          </a:xfrm>
          <a:prstGeom prst="rect">
            <a:avLst/>
          </a:prstGeom>
          <a:noFill/>
        </p:spPr>
        <p:txBody>
          <a:bodyPr wrap="square" rtlCol="0">
            <a:spAutoFit/>
          </a:bodyPr>
          <a:lstStyle/>
          <a:p>
            <a:r>
              <a:rPr lang="en-US" sz="4400" b="1" dirty="0" smtClean="0"/>
              <a:t>Polar Ice is melting</a:t>
            </a: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17</a:t>
            </a:fld>
            <a:endParaRPr lang="en-US" dirty="0"/>
          </a:p>
        </p:txBody>
      </p:sp>
      <p:sp>
        <p:nvSpPr>
          <p:cNvPr id="10" name="TextBox 9">
            <a:extLst>
              <a:ext uri="{FF2B5EF4-FFF2-40B4-BE49-F238E27FC236}">
                <a16:creationId xmlns:a16="http://schemas.microsoft.com/office/drawing/2014/main" xmlns="" id="{8EE5DE8E-5378-9D4B-9296-267EDC2E9F9B}"/>
              </a:ext>
            </a:extLst>
          </p:cNvPr>
          <p:cNvSpPr txBox="1"/>
          <p:nvPr/>
        </p:nvSpPr>
        <p:spPr>
          <a:xfrm>
            <a:off x="199649" y="2255913"/>
            <a:ext cx="3775964" cy="4154983"/>
          </a:xfrm>
          <a:prstGeom prst="rect">
            <a:avLst/>
          </a:prstGeom>
          <a:noFill/>
        </p:spPr>
        <p:txBody>
          <a:bodyPr wrap="square" rtlCol="0">
            <a:spAutoFit/>
          </a:bodyPr>
          <a:lstStyle/>
          <a:p>
            <a:r>
              <a:rPr lang="en-US" sz="2200" dirty="0" smtClean="0"/>
              <a:t>Prediction:</a:t>
            </a:r>
          </a:p>
          <a:p>
            <a:pPr marL="342900" indent="-342900">
              <a:buFont typeface="Arial"/>
              <a:buChar char="•"/>
            </a:pPr>
            <a:r>
              <a:rPr lang="en-US" sz="2200" dirty="0" smtClean="0"/>
              <a:t>First, more snowfall, so gain in total ice mass.</a:t>
            </a:r>
          </a:p>
          <a:p>
            <a:pPr marL="342900" indent="-342900">
              <a:buFont typeface="Arial"/>
              <a:buChar char="•"/>
            </a:pPr>
            <a:r>
              <a:rPr lang="en-US" sz="2200" dirty="0" smtClean="0"/>
              <a:t>Then, “rapidly </a:t>
            </a:r>
            <a:r>
              <a:rPr lang="en-US" sz="2200" dirty="0"/>
              <a:t>warming summer air temperatures trigger extensive surface meltwater production and hydrofracturing of ice shelves by the middle of the century. </a:t>
            </a:r>
            <a:r>
              <a:rPr lang="en-US" sz="2200" dirty="0">
                <a:solidFill>
                  <a:srgbClr val="FF0000"/>
                </a:solidFill>
              </a:rPr>
              <a:t>The Larsen C is one of the first shelves to be lost, about 2055.”  </a:t>
            </a:r>
          </a:p>
        </p:txBody>
      </p:sp>
      <p:sp>
        <p:nvSpPr>
          <p:cNvPr id="11" name="TextBox 10"/>
          <p:cNvSpPr txBox="1"/>
          <p:nvPr/>
        </p:nvSpPr>
        <p:spPr>
          <a:xfrm>
            <a:off x="199649" y="6440480"/>
            <a:ext cx="3144387" cy="338554"/>
          </a:xfrm>
          <a:prstGeom prst="rect">
            <a:avLst/>
          </a:prstGeom>
          <a:solidFill>
            <a:schemeClr val="bg1"/>
          </a:solidFill>
        </p:spPr>
        <p:txBody>
          <a:bodyPr wrap="none" rtlCol="0">
            <a:spAutoFit/>
          </a:bodyPr>
          <a:lstStyle/>
          <a:p>
            <a:r>
              <a:rPr lang="en-US" sz="1600" dirty="0">
                <a:latin typeface="Calibri" panose="020F0502020204030204" pitchFamily="34" charset="0"/>
                <a:cs typeface="Calibri" panose="020F0502020204030204" pitchFamily="34" charset="0"/>
              </a:rPr>
              <a:t>- </a:t>
            </a:r>
            <a:r>
              <a:rPr lang="en-US" sz="1600" dirty="0" err="1">
                <a:latin typeface="Calibri" panose="020F0502020204030204" pitchFamily="34" charset="0"/>
                <a:cs typeface="Calibri" panose="020F0502020204030204" pitchFamily="34" charset="0"/>
              </a:rPr>
              <a:t>DeConto</a:t>
            </a:r>
            <a:r>
              <a:rPr lang="en-US" sz="1600" dirty="0">
                <a:latin typeface="Calibri" panose="020F0502020204030204" pitchFamily="34" charset="0"/>
                <a:cs typeface="Calibri" panose="020F0502020204030204" pitchFamily="34" charset="0"/>
              </a:rPr>
              <a:t> and Pollard 2016, </a:t>
            </a:r>
            <a:r>
              <a:rPr lang="en-US" sz="1600" i="1" dirty="0">
                <a:latin typeface="Calibri" panose="020F0502020204030204" pitchFamily="34" charset="0"/>
                <a:cs typeface="Calibri" panose="020F0502020204030204" pitchFamily="34" charset="0"/>
              </a:rPr>
              <a:t>Nature</a:t>
            </a:r>
          </a:p>
        </p:txBody>
      </p:sp>
      <p:pic>
        <p:nvPicPr>
          <p:cNvPr id="5" name="Picture 4" descr="Antarctic-Peninsula-Ice-Shelv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58024" y="1008093"/>
            <a:ext cx="3866988" cy="5703576"/>
          </a:xfrm>
          <a:prstGeom prst="rect">
            <a:avLst/>
          </a:prstGeom>
        </p:spPr>
      </p:pic>
      <p:pic>
        <p:nvPicPr>
          <p:cNvPr id="12" name="Picture 11">
            <a:extLst>
              <a:ext uri="{FF2B5EF4-FFF2-40B4-BE49-F238E27FC236}">
                <a16:creationId xmlns="" xmlns:a16="http://schemas.microsoft.com/office/drawing/2014/main" id="{31CC1CB4-0F00-EB4F-B329-0070CF9E177A}"/>
              </a:ext>
            </a:extLst>
          </p:cNvPr>
          <p:cNvPicPr>
            <a:picLocks noChangeAspect="1"/>
          </p:cNvPicPr>
          <p:nvPr/>
        </p:nvPicPr>
        <p:blipFill>
          <a:blip r:embed="rId3"/>
          <a:stretch>
            <a:fillRect/>
          </a:stretch>
        </p:blipFill>
        <p:spPr>
          <a:xfrm>
            <a:off x="8024753" y="2486798"/>
            <a:ext cx="3802821" cy="3802821"/>
          </a:xfrm>
          <a:prstGeom prst="rect">
            <a:avLst/>
          </a:prstGeom>
        </p:spPr>
      </p:pic>
      <p:sp>
        <p:nvSpPr>
          <p:cNvPr id="13" name="TextBox 12">
            <a:extLst>
              <a:ext uri="{FF2B5EF4-FFF2-40B4-BE49-F238E27FC236}">
                <a16:creationId xmlns="" xmlns:a16="http://schemas.microsoft.com/office/drawing/2014/main" id="{AEFD0F49-DB20-6848-9BC6-9626FBA63038}"/>
              </a:ext>
            </a:extLst>
          </p:cNvPr>
          <p:cNvSpPr txBox="1"/>
          <p:nvPr/>
        </p:nvSpPr>
        <p:spPr>
          <a:xfrm>
            <a:off x="7663749" y="6251830"/>
            <a:ext cx="4300765" cy="523220"/>
          </a:xfrm>
          <a:prstGeom prst="rect">
            <a:avLst/>
          </a:prstGeom>
          <a:noFill/>
        </p:spPr>
        <p:txBody>
          <a:bodyPr wrap="square" rtlCol="0">
            <a:spAutoFit/>
          </a:bodyPr>
          <a:lstStyle/>
          <a:p>
            <a:r>
              <a:rPr lang="en-US" sz="1400" dirty="0" smtClean="0"/>
              <a:t>Image Credit: NASA Earth Observatory image by Jesse Allen, using Landsat data from the U.S. Geological Survey</a:t>
            </a:r>
            <a:endParaRPr lang="en-US" sz="1400" dirty="0"/>
          </a:p>
        </p:txBody>
      </p:sp>
      <p:cxnSp>
        <p:nvCxnSpPr>
          <p:cNvPr id="20" name="Straight Connector 19"/>
          <p:cNvCxnSpPr/>
          <p:nvPr/>
        </p:nvCxnSpPr>
        <p:spPr>
          <a:xfrm flipV="1">
            <a:off x="6494703" y="2255913"/>
            <a:ext cx="1530049" cy="774450"/>
          </a:xfrm>
          <a:prstGeom prst="line">
            <a:avLst/>
          </a:prstGeom>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6292645" y="3318969"/>
            <a:ext cx="1732107" cy="2766634"/>
          </a:xfrm>
          <a:prstGeom prst="line">
            <a:avLst/>
          </a:prstGeom>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8485983" y="993662"/>
            <a:ext cx="3478531" cy="1015663"/>
          </a:xfrm>
          <a:prstGeom prst="rect">
            <a:avLst/>
          </a:prstGeom>
          <a:noFill/>
        </p:spPr>
        <p:txBody>
          <a:bodyPr wrap="square" rtlCol="0">
            <a:spAutoFit/>
          </a:bodyPr>
          <a:lstStyle/>
          <a:p>
            <a:r>
              <a:rPr lang="en-US" dirty="0"/>
              <a:t>Image </a:t>
            </a:r>
            <a:r>
              <a:rPr lang="en-US" dirty="0" smtClean="0"/>
              <a:t>to left by </a:t>
            </a:r>
            <a:r>
              <a:rPr lang="en-US" dirty="0"/>
              <a:t>A. J. Cook and D. G. </a:t>
            </a:r>
            <a:r>
              <a:rPr lang="en-US" dirty="0" smtClean="0"/>
              <a:t>Vaughan</a:t>
            </a:r>
            <a:r>
              <a:rPr lang="en-US" dirty="0"/>
              <a:t> </a:t>
            </a:r>
            <a:r>
              <a:rPr lang="en-US" sz="1200" dirty="0" smtClean="0"/>
              <a:t>(creative commons; https</a:t>
            </a:r>
            <a:r>
              <a:rPr lang="en-US" sz="1200" dirty="0"/>
              <a:t>://</a:t>
            </a:r>
            <a:r>
              <a:rPr lang="en-US" sz="1200" dirty="0" err="1"/>
              <a:t>commons.wikimedia.org</a:t>
            </a:r>
            <a:r>
              <a:rPr lang="en-US" sz="1200" dirty="0"/>
              <a:t>/wiki/</a:t>
            </a:r>
            <a:r>
              <a:rPr lang="en-US" sz="1200" dirty="0" err="1"/>
              <a:t>File:Antarctic-Peninsula-Ice-</a:t>
            </a:r>
            <a:r>
              <a:rPr lang="en-US" sz="1200" dirty="0" err="1" smtClean="0"/>
              <a:t>Shelves.png</a:t>
            </a:r>
            <a:r>
              <a:rPr lang="en-US" sz="1200" dirty="0" smtClean="0"/>
              <a:t>)</a:t>
            </a:r>
            <a:endParaRPr lang="en-US" sz="1200" dirty="0"/>
          </a:p>
        </p:txBody>
      </p:sp>
    </p:spTree>
    <p:extLst>
      <p:ext uri="{BB962C8B-B14F-4D97-AF65-F5344CB8AC3E}">
        <p14:creationId xmlns:p14="http://schemas.microsoft.com/office/powerpoint/2010/main" val="3406243308"/>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Learning Objectives and Module Overview</a:t>
            </a:r>
          </a:p>
        </p:txBody>
      </p:sp>
      <p:sp>
        <p:nvSpPr>
          <p:cNvPr id="8" name="TextBox 7">
            <a:extLst>
              <a:ext uri="{FF2B5EF4-FFF2-40B4-BE49-F238E27FC236}">
                <a16:creationId xmlns="" xmlns:a16="http://schemas.microsoft.com/office/drawing/2014/main" id="{99A9D431-6C5A-6D4A-90FC-F253F440C8D6}"/>
              </a:ext>
            </a:extLst>
          </p:cNvPr>
          <p:cNvSpPr txBox="1"/>
          <p:nvPr/>
        </p:nvSpPr>
        <p:spPr>
          <a:xfrm>
            <a:off x="574897" y="1532602"/>
            <a:ext cx="11244261" cy="4355039"/>
          </a:xfrm>
          <a:prstGeom prst="rect">
            <a:avLst/>
          </a:prstGeom>
          <a:noFill/>
        </p:spPr>
        <p:txBody>
          <a:bodyPr wrap="square" rtlCol="0">
            <a:spAutoFit/>
          </a:bodyPr>
          <a:lstStyle/>
          <a:p>
            <a:pPr>
              <a:spcAft>
                <a:spcPts val="600"/>
              </a:spcAft>
            </a:pPr>
            <a:r>
              <a:rPr lang="en-US" sz="3600" b="1" dirty="0"/>
              <a:t>Module Outline:</a:t>
            </a:r>
            <a:endParaRPr lang="en-US" sz="3600" dirty="0"/>
          </a:p>
          <a:p>
            <a:pPr marL="342900" indent="-342900">
              <a:spcAft>
                <a:spcPts val="600"/>
              </a:spcAft>
              <a:buFont typeface="Arial" panose="020B0604020202020204" pitchFamily="34" charset="0"/>
              <a:buChar char="•"/>
            </a:pPr>
            <a:r>
              <a:rPr lang="en-US" sz="3600" dirty="0" smtClean="0">
                <a:hlinkClick r:id="rId2" action="ppaction://hlinksldjump"/>
              </a:rPr>
              <a:t>Introduction: Polar Ice Melt </a:t>
            </a:r>
            <a:endParaRPr lang="en-US" sz="3600" dirty="0"/>
          </a:p>
          <a:p>
            <a:pPr marL="342900" indent="-342900">
              <a:spcAft>
                <a:spcPts val="600"/>
              </a:spcAft>
              <a:buFont typeface="Arial" panose="020B0604020202020204" pitchFamily="34" charset="0"/>
              <a:buChar char="•"/>
            </a:pPr>
            <a:r>
              <a:rPr lang="en-US" sz="3600" dirty="0">
                <a:hlinkClick r:id="rId3" action="ppaction://hlinksldjump"/>
              </a:rPr>
              <a:t>Part 1: </a:t>
            </a:r>
            <a:r>
              <a:rPr lang="en-US" sz="3600" dirty="0"/>
              <a:t>Calculating Marginal Damages from Flooding and Sea Level Rise</a:t>
            </a:r>
          </a:p>
          <a:p>
            <a:pPr marL="342900" indent="-342900">
              <a:spcAft>
                <a:spcPts val="600"/>
              </a:spcAft>
              <a:buFont typeface="Arial" panose="020B0604020202020204" pitchFamily="34" charset="0"/>
              <a:buChar char="•"/>
            </a:pPr>
            <a:r>
              <a:rPr lang="en-US" sz="3600" dirty="0">
                <a:hlinkClick r:id="rId4" action="ppaction://hlinksldjump"/>
              </a:rPr>
              <a:t>Part 2: </a:t>
            </a:r>
            <a:r>
              <a:rPr lang="en-US" sz="3600" dirty="0"/>
              <a:t>Graphing Marginal Damage Curves in Excel </a:t>
            </a:r>
          </a:p>
          <a:p>
            <a:pPr marL="342900" indent="-342900">
              <a:spcAft>
                <a:spcPts val="600"/>
              </a:spcAft>
              <a:buFont typeface="Arial" panose="020B0604020202020204" pitchFamily="34" charset="0"/>
              <a:buChar char="•"/>
            </a:pPr>
            <a:r>
              <a:rPr lang="en-US" sz="3600" dirty="0">
                <a:hlinkClick r:id="rId5" action="ppaction://hlinksldjump"/>
              </a:rPr>
              <a:t>Part 3: </a:t>
            </a:r>
            <a:r>
              <a:rPr lang="en-US" sz="3600" dirty="0"/>
              <a:t>Making Decisions Given Uncertainty </a:t>
            </a:r>
          </a:p>
          <a:p>
            <a:pPr marL="342900" indent="-342900">
              <a:spcAft>
                <a:spcPts val="600"/>
              </a:spcAft>
              <a:buFont typeface="Arial" panose="020B0604020202020204" pitchFamily="34" charset="0"/>
              <a:buChar char="•"/>
            </a:pPr>
            <a:r>
              <a:rPr lang="en-US" sz="3600" dirty="0">
                <a:hlinkClick r:id="rId6" action="ppaction://hlinksldjump"/>
              </a:rPr>
              <a:t>Discussion Questions </a:t>
            </a:r>
            <a:endParaRPr lang="en-US" sz="3600" dirty="0"/>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18</a:t>
            </a:fld>
            <a:endParaRPr lang="en-US" dirty="0"/>
          </a:p>
        </p:txBody>
      </p:sp>
    </p:spTree>
    <p:extLst>
      <p:ext uri="{BB962C8B-B14F-4D97-AF65-F5344CB8AC3E}">
        <p14:creationId xmlns:p14="http://schemas.microsoft.com/office/powerpoint/2010/main" val="19925213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Learning </a:t>
            </a:r>
            <a:r>
              <a:rPr lang="en-US" b="1" dirty="0">
                <a:solidFill>
                  <a:schemeClr val="bg1"/>
                </a:solidFill>
              </a:rPr>
              <a:t>Objectives and Module </a:t>
            </a:r>
            <a:r>
              <a:rPr lang="en-US" b="1" dirty="0" smtClean="0">
                <a:solidFill>
                  <a:schemeClr val="bg1"/>
                </a:solidFill>
              </a:rPr>
              <a:t>Overview</a:t>
            </a:r>
            <a:endParaRPr lang="en-US" b="1" dirty="0">
              <a:solidFill>
                <a:schemeClr val="bg1"/>
              </a:solidFill>
            </a:endParaRPr>
          </a:p>
        </p:txBody>
      </p:sp>
      <p:sp>
        <p:nvSpPr>
          <p:cNvPr id="4" name="Rectangle 3">
            <a:extLst>
              <a:ext uri="{FF2B5EF4-FFF2-40B4-BE49-F238E27FC236}">
                <a16:creationId xmlns="" xmlns:a16="http://schemas.microsoft.com/office/drawing/2014/main" id="{12286C7E-9FDB-2942-A6C2-3F210E854837}"/>
              </a:ext>
            </a:extLst>
          </p:cNvPr>
          <p:cNvSpPr/>
          <p:nvPr/>
        </p:nvSpPr>
        <p:spPr>
          <a:xfrm>
            <a:off x="473868" y="1238061"/>
            <a:ext cx="5732181" cy="4832093"/>
          </a:xfrm>
          <a:prstGeom prst="rect">
            <a:avLst/>
          </a:prstGeom>
          <a:ln>
            <a:noFill/>
          </a:ln>
        </p:spPr>
        <p:txBody>
          <a:bodyPr wrap="square">
            <a:spAutoFit/>
          </a:bodyPr>
          <a:lstStyle/>
          <a:p>
            <a:pPr>
              <a:spcAft>
                <a:spcPts val="1200"/>
              </a:spcAft>
            </a:pPr>
            <a:r>
              <a:rPr lang="en-US" sz="3600" b="1" dirty="0">
                <a:latin typeface="Calibri" panose="020F0502020204030204" pitchFamily="34" charset="0"/>
                <a:ea typeface="Times New Roman" panose="02020603050405020304" pitchFamily="18" charset="0"/>
                <a:cs typeface="Calibri" panose="020F0502020204030204" pitchFamily="34" charset="0"/>
              </a:rPr>
              <a:t>In this module you will </a:t>
            </a:r>
            <a:r>
              <a:rPr lang="en-US" sz="3600" b="1" dirty="0" smtClean="0">
                <a:latin typeface="Calibri" panose="020F0502020204030204" pitchFamily="34" charset="0"/>
                <a:ea typeface="Times New Roman" panose="02020603050405020304" pitchFamily="18" charset="0"/>
                <a:cs typeface="Calibri" panose="020F0502020204030204" pitchFamily="34" charset="0"/>
              </a:rPr>
              <a:t>explore:</a:t>
            </a:r>
            <a:endParaRPr lang="en-US" sz="3600" dirty="0" smtClean="0">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Why is sea level rising and how are polar regions contributing?</a:t>
            </a: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What is storm surge and how will it affect </a:t>
            </a:r>
            <a:r>
              <a:rPr lang="en-US" sz="3600" dirty="0" smtClean="0">
                <a:latin typeface="Calibri" panose="020F0502020204030204" pitchFamily="34" charset="0"/>
                <a:ea typeface="Times New Roman" panose="02020603050405020304" pitchFamily="18" charset="0"/>
                <a:cs typeface="Calibri" panose="020F0502020204030204" pitchFamily="34" charset="0"/>
              </a:rPr>
              <a:t>us?</a:t>
            </a:r>
            <a:endParaRPr lang="en-US" sz="3600" dirty="0" smtClean="0">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How should we prepare?</a:t>
            </a:r>
            <a:endParaRPr lang="en-US" sz="3600" dirty="0">
              <a:latin typeface="Calibri" panose="020F0502020204030204" pitchFamily="34" charset="0"/>
              <a:ea typeface="Times New Roman" panose="02020603050405020304" pitchFamily="18" charset="0"/>
              <a:cs typeface="Calibri" panose="020F0502020204030204" pitchFamily="34" charset="0"/>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2</a:t>
            </a:fld>
            <a:endParaRPr lang="en-US" dirty="0"/>
          </a:p>
        </p:txBody>
      </p:sp>
      <p:pic>
        <p:nvPicPr>
          <p:cNvPr id="9" name="Picture 8"/>
          <p:cNvPicPr>
            <a:picLocks noChangeAspect="1"/>
          </p:cNvPicPr>
          <p:nvPr/>
        </p:nvPicPr>
        <p:blipFill>
          <a:blip r:embed="rId2"/>
          <a:stretch>
            <a:fillRect/>
          </a:stretch>
        </p:blipFill>
        <p:spPr>
          <a:xfrm>
            <a:off x="6039248" y="1238061"/>
            <a:ext cx="5558915" cy="4256045"/>
          </a:xfrm>
          <a:prstGeom prst="rect">
            <a:avLst/>
          </a:prstGeom>
        </p:spPr>
      </p:pic>
      <p:sp>
        <p:nvSpPr>
          <p:cNvPr id="10" name="Rectangle 9"/>
          <p:cNvSpPr/>
          <p:nvPr/>
        </p:nvSpPr>
        <p:spPr>
          <a:xfrm>
            <a:off x="6039248" y="5608489"/>
            <a:ext cx="5434727" cy="923330"/>
          </a:xfrm>
          <a:prstGeom prst="rect">
            <a:avLst/>
          </a:prstGeom>
        </p:spPr>
        <p:txBody>
          <a:bodyPr wrap="square">
            <a:spAutoFit/>
          </a:bodyPr>
          <a:lstStyle/>
          <a:p>
            <a:r>
              <a:rPr lang="en-US" dirty="0" smtClean="0"/>
              <a:t>From Climate Central </a:t>
            </a:r>
          </a:p>
          <a:p>
            <a:r>
              <a:rPr lang="en-US" dirty="0" smtClean="0"/>
              <a:t>(https</a:t>
            </a:r>
            <a:r>
              <a:rPr lang="en-US" dirty="0"/>
              <a:t>://</a:t>
            </a:r>
            <a:r>
              <a:rPr lang="en-US" dirty="0" err="1"/>
              <a:t>www.climatecentral.org</a:t>
            </a:r>
            <a:r>
              <a:rPr lang="en-US" dirty="0"/>
              <a:t>/outreach/alert-archive/2017/2017SeaLevelCM-</a:t>
            </a:r>
            <a:r>
              <a:rPr lang="en-US" dirty="0" smtClean="0"/>
              <a:t>TVM.html)</a:t>
            </a:r>
            <a:endParaRPr lang="en-US" dirty="0"/>
          </a:p>
        </p:txBody>
      </p:sp>
    </p:spTree>
    <p:extLst>
      <p:ext uri="{BB962C8B-B14F-4D97-AF65-F5344CB8AC3E}">
        <p14:creationId xmlns:p14="http://schemas.microsoft.com/office/powerpoint/2010/main" val="46481621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Learning </a:t>
            </a:r>
            <a:r>
              <a:rPr lang="en-US" b="1" dirty="0">
                <a:solidFill>
                  <a:schemeClr val="bg1"/>
                </a:solidFill>
              </a:rPr>
              <a:t>Objectives and Module </a:t>
            </a:r>
            <a:r>
              <a:rPr lang="en-US" b="1" dirty="0" smtClean="0">
                <a:solidFill>
                  <a:schemeClr val="bg1"/>
                </a:solidFill>
              </a:rPr>
              <a:t>Overview</a:t>
            </a:r>
            <a:endParaRPr lang="en-US" b="1" dirty="0">
              <a:solidFill>
                <a:schemeClr val="bg1"/>
              </a:solidFill>
            </a:endParaRPr>
          </a:p>
        </p:txBody>
      </p:sp>
      <p:sp>
        <p:nvSpPr>
          <p:cNvPr id="4" name="Rectangle 3">
            <a:extLst>
              <a:ext uri="{FF2B5EF4-FFF2-40B4-BE49-F238E27FC236}">
                <a16:creationId xmlns="" xmlns:a16="http://schemas.microsoft.com/office/drawing/2014/main" id="{12286C7E-9FDB-2942-A6C2-3F210E854837}"/>
              </a:ext>
            </a:extLst>
          </p:cNvPr>
          <p:cNvSpPr/>
          <p:nvPr/>
        </p:nvSpPr>
        <p:spPr>
          <a:xfrm>
            <a:off x="473868" y="1238061"/>
            <a:ext cx="5732181" cy="4832093"/>
          </a:xfrm>
          <a:prstGeom prst="rect">
            <a:avLst/>
          </a:prstGeom>
          <a:ln>
            <a:noFill/>
          </a:ln>
        </p:spPr>
        <p:txBody>
          <a:bodyPr wrap="square">
            <a:spAutoFit/>
          </a:bodyPr>
          <a:lstStyle/>
          <a:p>
            <a:pPr>
              <a:spcAft>
                <a:spcPts val="1200"/>
              </a:spcAft>
            </a:pPr>
            <a:r>
              <a:rPr lang="en-US" sz="3600" b="1" dirty="0">
                <a:latin typeface="Calibri" panose="020F0502020204030204" pitchFamily="34" charset="0"/>
                <a:ea typeface="Times New Roman" panose="02020603050405020304" pitchFamily="18" charset="0"/>
                <a:cs typeface="Calibri" panose="020F0502020204030204" pitchFamily="34" charset="0"/>
              </a:rPr>
              <a:t>In this module you will </a:t>
            </a:r>
            <a:r>
              <a:rPr lang="en-US" sz="3600" b="1" dirty="0" smtClean="0">
                <a:latin typeface="Calibri" panose="020F0502020204030204" pitchFamily="34" charset="0"/>
                <a:ea typeface="Times New Roman" panose="02020603050405020304" pitchFamily="18" charset="0"/>
                <a:cs typeface="Calibri" panose="020F0502020204030204" pitchFamily="34" charset="0"/>
              </a:rPr>
              <a:t>explore:</a:t>
            </a:r>
            <a:endParaRPr lang="en-US" sz="3600" dirty="0" smtClean="0">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Why is sea level rising and how are polar regions contributing?</a:t>
            </a: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What is storm surge and how will it affect </a:t>
            </a:r>
            <a:r>
              <a:rPr lang="en-US" sz="3600" dirty="0" smtClean="0">
                <a:latin typeface="Calibri" panose="020F0502020204030204" pitchFamily="34" charset="0"/>
                <a:ea typeface="Times New Roman" panose="02020603050405020304" pitchFamily="18" charset="0"/>
                <a:cs typeface="Calibri" panose="020F0502020204030204" pitchFamily="34" charset="0"/>
              </a:rPr>
              <a:t>us?</a:t>
            </a:r>
            <a:endParaRPr lang="en-US" sz="3600" dirty="0" smtClean="0">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b="1" dirty="0" smtClean="0">
                <a:solidFill>
                  <a:srgbClr val="000090"/>
                </a:solidFill>
                <a:latin typeface="Calibri" panose="020F0502020204030204" pitchFamily="34" charset="0"/>
                <a:ea typeface="Times New Roman" panose="02020603050405020304" pitchFamily="18" charset="0"/>
                <a:cs typeface="Calibri" panose="020F0502020204030204" pitchFamily="34" charset="0"/>
              </a:rPr>
              <a:t>How should we prepare?</a:t>
            </a:r>
            <a:endParaRPr lang="en-US" sz="3600" b="1" dirty="0">
              <a:solidFill>
                <a:srgbClr val="000090"/>
              </a:solidFill>
              <a:latin typeface="Calibri" panose="020F0502020204030204" pitchFamily="34" charset="0"/>
              <a:ea typeface="Times New Roman" panose="02020603050405020304" pitchFamily="18" charset="0"/>
              <a:cs typeface="Calibri" panose="020F0502020204030204" pitchFamily="34" charset="0"/>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3</a:t>
            </a:fld>
            <a:endParaRPr lang="en-US" dirty="0"/>
          </a:p>
        </p:txBody>
      </p:sp>
      <p:pic>
        <p:nvPicPr>
          <p:cNvPr id="9" name="Picture 8"/>
          <p:cNvPicPr>
            <a:picLocks noChangeAspect="1"/>
          </p:cNvPicPr>
          <p:nvPr/>
        </p:nvPicPr>
        <p:blipFill>
          <a:blip r:embed="rId2"/>
          <a:stretch>
            <a:fillRect/>
          </a:stretch>
        </p:blipFill>
        <p:spPr>
          <a:xfrm>
            <a:off x="6039248" y="1238061"/>
            <a:ext cx="5558915" cy="4256045"/>
          </a:xfrm>
          <a:prstGeom prst="rect">
            <a:avLst/>
          </a:prstGeom>
        </p:spPr>
      </p:pic>
      <p:sp>
        <p:nvSpPr>
          <p:cNvPr id="10" name="Rectangle 9"/>
          <p:cNvSpPr/>
          <p:nvPr/>
        </p:nvSpPr>
        <p:spPr>
          <a:xfrm>
            <a:off x="6039248" y="5608489"/>
            <a:ext cx="5434727" cy="923330"/>
          </a:xfrm>
          <a:prstGeom prst="rect">
            <a:avLst/>
          </a:prstGeom>
        </p:spPr>
        <p:txBody>
          <a:bodyPr wrap="square">
            <a:spAutoFit/>
          </a:bodyPr>
          <a:lstStyle/>
          <a:p>
            <a:r>
              <a:rPr lang="en-US" dirty="0" smtClean="0"/>
              <a:t>From Climate Central </a:t>
            </a:r>
          </a:p>
          <a:p>
            <a:r>
              <a:rPr lang="en-US" dirty="0" smtClean="0"/>
              <a:t>(https</a:t>
            </a:r>
            <a:r>
              <a:rPr lang="en-US" dirty="0"/>
              <a:t>://</a:t>
            </a:r>
            <a:r>
              <a:rPr lang="en-US" dirty="0" err="1"/>
              <a:t>www.climatecentral.org</a:t>
            </a:r>
            <a:r>
              <a:rPr lang="en-US" dirty="0"/>
              <a:t>/outreach/alert-archive/2017/2017SeaLevelCM-</a:t>
            </a:r>
            <a:r>
              <a:rPr lang="en-US" dirty="0" smtClean="0"/>
              <a:t>TVM.html)</a:t>
            </a:r>
            <a:endParaRPr lang="en-US" dirty="0"/>
          </a:p>
        </p:txBody>
      </p:sp>
    </p:spTree>
    <p:extLst>
      <p:ext uri="{BB962C8B-B14F-4D97-AF65-F5344CB8AC3E}">
        <p14:creationId xmlns:p14="http://schemas.microsoft.com/office/powerpoint/2010/main" val="125105176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Graphing Marginal Damage Curves</a:t>
            </a:r>
          </a:p>
        </p:txBody>
      </p:sp>
      <p:sp>
        <p:nvSpPr>
          <p:cNvPr id="4" name="Rectangle 3">
            <a:extLst>
              <a:ext uri="{FF2B5EF4-FFF2-40B4-BE49-F238E27FC236}">
                <a16:creationId xmlns="" xmlns:a16="http://schemas.microsoft.com/office/drawing/2014/main" id="{EB36CA16-6CB9-AC4A-9D2C-2E6A9D3B16E0}"/>
              </a:ext>
            </a:extLst>
          </p:cNvPr>
          <p:cNvSpPr/>
          <p:nvPr/>
        </p:nvSpPr>
        <p:spPr>
          <a:xfrm>
            <a:off x="342561" y="888938"/>
            <a:ext cx="11506877" cy="923330"/>
          </a:xfrm>
          <a:prstGeom prst="rect">
            <a:avLst/>
          </a:prstGeom>
          <a:ln>
            <a:solidFill>
              <a:schemeClr val="tx1"/>
            </a:solidFill>
          </a:ln>
        </p:spPr>
        <p:txBody>
          <a:bodyPr wrap="square">
            <a:spAutoFit/>
          </a:bodyPr>
          <a:lstStyle/>
          <a:p>
            <a:r>
              <a:rPr lang="en-US" dirty="0"/>
              <a:t>The marginal damage tables are a helpful way to organize the data and do some basic calculations, but when presenting the data, graphs are a better way to convey a lot of information in one figure. In this section you will make graphs of the expected marginal damages you just calculated in Excel.</a:t>
            </a:r>
          </a:p>
        </p:txBody>
      </p:sp>
      <p:sp>
        <p:nvSpPr>
          <p:cNvPr id="3" name="Rectangle 2">
            <a:extLst>
              <a:ext uri="{FF2B5EF4-FFF2-40B4-BE49-F238E27FC236}">
                <a16:creationId xmlns="" xmlns:a16="http://schemas.microsoft.com/office/drawing/2014/main" id="{A6E73596-3C04-5345-9B32-876D42880BA0}"/>
              </a:ext>
            </a:extLst>
          </p:cNvPr>
          <p:cNvSpPr/>
          <p:nvPr/>
        </p:nvSpPr>
        <p:spPr>
          <a:xfrm>
            <a:off x="342561" y="1917280"/>
            <a:ext cx="11849439" cy="1200329"/>
          </a:xfrm>
          <a:prstGeom prst="rect">
            <a:avLst/>
          </a:prstGeom>
        </p:spPr>
        <p:txBody>
          <a:bodyPr wrap="square">
            <a:spAutoFit/>
          </a:bodyPr>
          <a:lstStyle/>
          <a:p>
            <a:r>
              <a:rPr lang="en-US" dirty="0">
                <a:solidFill>
                  <a:srgbClr val="FF0000"/>
                </a:solidFill>
              </a:rPr>
              <a:t>Click on the “Part 2: MD graphs” tab at the bottom of the Excel spreadsheet. Tables 4 and 5 show the expected marginal damages from flooding for each SLR scenario for the year 2050 (Table 4) and 2100 (Table 5). Note: </a:t>
            </a:r>
            <a:r>
              <a:rPr lang="en-US" dirty="0">
                <a:solidFill>
                  <a:srgbClr val="FF0000"/>
                </a:solidFill>
                <a:latin typeface="Calibri" panose="020F0502020204030204" pitchFamily="34" charset="0"/>
                <a:cs typeface="Calibri" panose="020F0502020204030204" pitchFamily="34" charset="0"/>
              </a:rPr>
              <a:t>The tables have automatically populated with the expected MD values you calculated on the previous spreadsheet.</a:t>
            </a:r>
          </a:p>
          <a:p>
            <a:endParaRPr lang="en-US" dirty="0">
              <a:solidFill>
                <a:srgbClr val="FF0000"/>
              </a:solidFill>
            </a:endParaRPr>
          </a:p>
        </p:txBody>
      </p:sp>
      <p:pic>
        <p:nvPicPr>
          <p:cNvPr id="5" name="Picture 4">
            <a:extLst>
              <a:ext uri="{FF2B5EF4-FFF2-40B4-BE49-F238E27FC236}">
                <a16:creationId xmlns="" xmlns:a16="http://schemas.microsoft.com/office/drawing/2014/main" id="{419C0C3A-5531-B448-AFAE-7E6D14787385}"/>
              </a:ext>
            </a:extLst>
          </p:cNvPr>
          <p:cNvPicPr>
            <a:picLocks noChangeAspect="1"/>
          </p:cNvPicPr>
          <p:nvPr/>
        </p:nvPicPr>
        <p:blipFill>
          <a:blip r:embed="rId3"/>
          <a:stretch>
            <a:fillRect/>
          </a:stretch>
        </p:blipFill>
        <p:spPr>
          <a:xfrm>
            <a:off x="670360" y="2930479"/>
            <a:ext cx="4364720" cy="2302858"/>
          </a:xfrm>
          <a:prstGeom prst="rect">
            <a:avLst/>
          </a:prstGeom>
        </p:spPr>
      </p:pic>
      <p:sp>
        <p:nvSpPr>
          <p:cNvPr id="6" name="Rectangle 5">
            <a:extLst>
              <a:ext uri="{FF2B5EF4-FFF2-40B4-BE49-F238E27FC236}">
                <a16:creationId xmlns="" xmlns:a16="http://schemas.microsoft.com/office/drawing/2014/main" id="{DDA841B1-A84A-DC4B-B3A9-4ACD9EA03E73}"/>
              </a:ext>
            </a:extLst>
          </p:cNvPr>
          <p:cNvSpPr/>
          <p:nvPr/>
        </p:nvSpPr>
        <p:spPr>
          <a:xfrm>
            <a:off x="5204848" y="3326816"/>
            <a:ext cx="6726265" cy="1200329"/>
          </a:xfrm>
          <a:prstGeom prst="rect">
            <a:avLst/>
          </a:prstGeom>
          <a:ln>
            <a:solidFill>
              <a:srgbClr val="002060"/>
            </a:solidFill>
          </a:ln>
        </p:spPr>
        <p:txBody>
          <a:bodyPr wrap="square">
            <a:spAutoFit/>
          </a:bodyPr>
          <a:lstStyle/>
          <a:p>
            <a:r>
              <a:rPr lang="en-US" b="1" dirty="0">
                <a:solidFill>
                  <a:srgbClr val="002060"/>
                </a:solidFill>
                <a:latin typeface="Calibri" panose="020F0502020204030204" pitchFamily="34" charset="0"/>
                <a:ea typeface="MS Mincho" panose="02020609040205080304" pitchFamily="49" charset="-128"/>
                <a:cs typeface="Calibri" panose="020F0502020204030204" pitchFamily="34" charset="0"/>
              </a:rPr>
              <a:t>Excel Tip: </a:t>
            </a:r>
            <a:r>
              <a:rPr lang="en-US" dirty="0">
                <a:solidFill>
                  <a:srgbClr val="002060"/>
                </a:solidFill>
                <a:latin typeface="Calibri" panose="020F0502020204030204" pitchFamily="34" charset="0"/>
                <a:ea typeface="MS Mincho" panose="02020609040205080304" pitchFamily="49" charset="-128"/>
                <a:cs typeface="Calibri" panose="020F0502020204030204" pitchFamily="34" charset="0"/>
              </a:rPr>
              <a:t>If you click on a cell, you can see the reference cell it is drawing the data from in the formula bar (</a:t>
            </a:r>
            <a:r>
              <a:rPr lang="en-US" i="1" dirty="0" err="1">
                <a:solidFill>
                  <a:srgbClr val="002060"/>
                </a:solidFill>
                <a:latin typeface="Calibri" panose="020F0502020204030204" pitchFamily="34" charset="0"/>
                <a:ea typeface="MS Mincho" panose="02020609040205080304" pitchFamily="49" charset="-128"/>
                <a:cs typeface="Calibri" panose="020F0502020204030204" pitchFamily="34" charset="0"/>
              </a:rPr>
              <a:t>fx</a:t>
            </a:r>
            <a:r>
              <a:rPr lang="en-US" dirty="0">
                <a:solidFill>
                  <a:srgbClr val="002060"/>
                </a:solidFill>
                <a:latin typeface="Calibri" panose="020F0502020204030204" pitchFamily="34" charset="0"/>
                <a:ea typeface="MS Mincho" panose="02020609040205080304" pitchFamily="49" charset="-128"/>
                <a:cs typeface="Calibri" panose="020F0502020204030204" pitchFamily="34" charset="0"/>
              </a:rPr>
              <a:t>) at the top, where ‘MD Table’ is the sheet name you were previously working in and E26 is the cell on that sheet the data is copied from into the current cell. </a:t>
            </a:r>
          </a:p>
        </p:txBody>
      </p:sp>
      <p:cxnSp>
        <p:nvCxnSpPr>
          <p:cNvPr id="11" name="Straight Arrow Connector 10">
            <a:extLst>
              <a:ext uri="{FF2B5EF4-FFF2-40B4-BE49-F238E27FC236}">
                <a16:creationId xmlns="" xmlns:a16="http://schemas.microsoft.com/office/drawing/2014/main" id="{C9FD09F3-7C21-3A4A-B637-FEAAFCC8B904}"/>
              </a:ext>
            </a:extLst>
          </p:cNvPr>
          <p:cNvCxnSpPr>
            <a:cxnSpLocks/>
          </p:cNvCxnSpPr>
          <p:nvPr/>
        </p:nvCxnSpPr>
        <p:spPr>
          <a:xfrm flipH="1" flipV="1">
            <a:off x="3360337" y="3117610"/>
            <a:ext cx="1765862" cy="672075"/>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20" name="Rectangle 19">
            <a:extLst>
              <a:ext uri="{FF2B5EF4-FFF2-40B4-BE49-F238E27FC236}">
                <a16:creationId xmlns="" xmlns:a16="http://schemas.microsoft.com/office/drawing/2014/main" id="{F07DDD01-C9FB-A24D-B002-588FFFE36839}"/>
              </a:ext>
            </a:extLst>
          </p:cNvPr>
          <p:cNvSpPr/>
          <p:nvPr/>
        </p:nvSpPr>
        <p:spPr>
          <a:xfrm>
            <a:off x="513841" y="5479516"/>
            <a:ext cx="11506877" cy="923330"/>
          </a:xfrm>
          <a:prstGeom prst="rect">
            <a:avLst/>
          </a:prstGeom>
          <a:ln>
            <a:solidFill>
              <a:schemeClr val="tx1"/>
            </a:solidFill>
          </a:ln>
        </p:spPr>
        <p:txBody>
          <a:bodyPr wrap="square">
            <a:spAutoFit/>
          </a:bodyPr>
          <a:lstStyle/>
          <a:p>
            <a:r>
              <a:rPr lang="en-US" dirty="0"/>
              <a:t>Now you will create a graph with the four SLR scenarios to show the marginal damages expected at each foot of flooding. A graph of Table 4 for the year 2050 has already been made for you, in the next slide you will learn how to create the same graph for Table 5 for the year 2100. </a:t>
            </a:r>
          </a:p>
        </p:txBody>
      </p:sp>
      <p:sp>
        <p:nvSpPr>
          <p:cNvPr id="7" name="Slide Number Placeholder 6">
            <a:extLst>
              <a:ext uri="{FF2B5EF4-FFF2-40B4-BE49-F238E27FC236}">
                <a16:creationId xmlns="" xmlns:a16="http://schemas.microsoft.com/office/drawing/2014/main" id="{FA15F94F-CF80-8347-8ED9-04B4FAB14BCB}"/>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4</a:t>
            </a:fld>
            <a:endParaRPr lang="en-US" dirty="0"/>
          </a:p>
        </p:txBody>
      </p:sp>
    </p:spTree>
    <p:extLst>
      <p:ext uri="{BB962C8B-B14F-4D97-AF65-F5344CB8AC3E}">
        <p14:creationId xmlns:p14="http://schemas.microsoft.com/office/powerpoint/2010/main" val="2482823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Graphing Marginal Damage Curves</a:t>
            </a:r>
          </a:p>
        </p:txBody>
      </p:sp>
      <p:cxnSp>
        <p:nvCxnSpPr>
          <p:cNvPr id="11" name="Straight Arrow Connector 10">
            <a:extLst>
              <a:ext uri="{FF2B5EF4-FFF2-40B4-BE49-F238E27FC236}">
                <a16:creationId xmlns="" xmlns:a16="http://schemas.microsoft.com/office/drawing/2014/main" id="{C9FD09F3-7C21-3A4A-B637-FEAAFCC8B904}"/>
              </a:ext>
            </a:extLst>
          </p:cNvPr>
          <p:cNvCxnSpPr>
            <a:cxnSpLocks/>
          </p:cNvCxnSpPr>
          <p:nvPr/>
        </p:nvCxnSpPr>
        <p:spPr>
          <a:xfrm flipH="1" flipV="1">
            <a:off x="5753438" y="1992800"/>
            <a:ext cx="1718507" cy="1277482"/>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7" name="Rectangle 6">
            <a:extLst>
              <a:ext uri="{FF2B5EF4-FFF2-40B4-BE49-F238E27FC236}">
                <a16:creationId xmlns="" xmlns:a16="http://schemas.microsoft.com/office/drawing/2014/main" id="{C03F724F-481A-B14D-BAC5-FAB2C9AC4F00}"/>
              </a:ext>
            </a:extLst>
          </p:cNvPr>
          <p:cNvSpPr/>
          <p:nvPr/>
        </p:nvSpPr>
        <p:spPr>
          <a:xfrm>
            <a:off x="8411412" y="849735"/>
            <a:ext cx="3510684" cy="4431983"/>
          </a:xfrm>
          <a:prstGeom prst="rect">
            <a:avLst/>
          </a:prstGeom>
        </p:spPr>
        <p:txBody>
          <a:bodyPr wrap="square">
            <a:spAutoFit/>
          </a:bodyPr>
          <a:lstStyle/>
          <a:p>
            <a:r>
              <a:rPr lang="en-US" b="1" dirty="0">
                <a:solidFill>
                  <a:srgbClr val="FF0000"/>
                </a:solidFill>
                <a:latin typeface="Calibri" panose="020F0502020204030204" pitchFamily="34" charset="0"/>
                <a:ea typeface="MS Mincho" panose="02020609040205080304" pitchFamily="49" charset="-128"/>
                <a:cs typeface="Calibri" panose="020F0502020204030204" pitchFamily="34" charset="0"/>
              </a:rPr>
              <a:t>To make a graph in Excel:</a:t>
            </a:r>
          </a:p>
          <a:p>
            <a:endParaRPr lang="en-US" sz="1000" dirty="0">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Use the cursor and drag to highlight the contents of the Table as pictured.</a:t>
            </a:r>
          </a:p>
          <a:p>
            <a:pPr marL="342900" indent="-342900">
              <a:buAutoNum type="arabicPeriod"/>
            </a:pPr>
            <a:endParaRPr lang="en-US" sz="1000" dirty="0">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Go to the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Insert</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tab at the top then click on the drop down options for scatter charts and select the option with smooth lines and markers. </a:t>
            </a:r>
          </a:p>
          <a:p>
            <a:endParaRPr lang="en-US" sz="10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t>Note: These instructions and images are for a Mac using Excel version 16.25 and may differ for a PC or other versions of Excel, but should be similar. </a:t>
            </a:r>
            <a:endPar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p:txBody>
      </p:sp>
      <p:sp>
        <p:nvSpPr>
          <p:cNvPr id="8" name="Rectangle 7">
            <a:extLst>
              <a:ext uri="{FF2B5EF4-FFF2-40B4-BE49-F238E27FC236}">
                <a16:creationId xmlns="" xmlns:a16="http://schemas.microsoft.com/office/drawing/2014/main" id="{D00BCF0E-BF2A-7B4B-BF88-DFE024CC2991}"/>
              </a:ext>
            </a:extLst>
          </p:cNvPr>
          <p:cNvSpPr/>
          <p:nvPr/>
        </p:nvSpPr>
        <p:spPr>
          <a:xfrm>
            <a:off x="269905" y="5434358"/>
            <a:ext cx="11652192" cy="923330"/>
          </a:xfrm>
          <a:prstGeom prst="rect">
            <a:avLst/>
          </a:prstGeom>
          <a:ln>
            <a:solidFill>
              <a:srgbClr val="002060"/>
            </a:solidFill>
          </a:ln>
        </p:spPr>
        <p:txBody>
          <a:bodyPr wrap="square">
            <a:spAutoFit/>
          </a:bodyPr>
          <a:lstStyle/>
          <a:p>
            <a:r>
              <a:rPr lang="en-US" b="1" dirty="0">
                <a:solidFill>
                  <a:srgbClr val="002060"/>
                </a:solidFill>
                <a:latin typeface="Calibri" panose="020F0502020204030204" pitchFamily="34" charset="0"/>
                <a:ea typeface="MS Mincho" panose="02020609040205080304" pitchFamily="49" charset="-128"/>
                <a:cs typeface="Calibri" panose="020F0502020204030204" pitchFamily="34" charset="0"/>
              </a:rPr>
              <a:t>Excel Tip: </a:t>
            </a:r>
            <a:r>
              <a:rPr lang="en-US" dirty="0">
                <a:solidFill>
                  <a:srgbClr val="002060"/>
                </a:solidFill>
                <a:latin typeface="Calibri" panose="020F0502020204030204" pitchFamily="34" charset="0"/>
                <a:ea typeface="MS Mincho" panose="02020609040205080304" pitchFamily="49" charset="-128"/>
                <a:cs typeface="Calibri" panose="020F0502020204030204" pitchFamily="34" charset="0"/>
              </a:rPr>
              <a:t>You can click on the graph and drag it to move it around your spreadsheet. Note: The x-axis will be based on the far left-hand column units (feet of flooding) and the y-axis will be in millions of dollars. The legend is based on the column headings.</a:t>
            </a:r>
          </a:p>
        </p:txBody>
      </p:sp>
      <p:pic>
        <p:nvPicPr>
          <p:cNvPr id="9" name="Picture 8">
            <a:extLst>
              <a:ext uri="{FF2B5EF4-FFF2-40B4-BE49-F238E27FC236}">
                <a16:creationId xmlns="" xmlns:a16="http://schemas.microsoft.com/office/drawing/2014/main" id="{4259E792-49D7-3F43-91FB-1EF2A72DADAD}"/>
              </a:ext>
            </a:extLst>
          </p:cNvPr>
          <p:cNvPicPr>
            <a:picLocks noChangeAspect="1"/>
          </p:cNvPicPr>
          <p:nvPr/>
        </p:nvPicPr>
        <p:blipFill>
          <a:blip r:embed="rId3"/>
          <a:stretch>
            <a:fillRect/>
          </a:stretch>
        </p:blipFill>
        <p:spPr>
          <a:xfrm>
            <a:off x="269904" y="1107312"/>
            <a:ext cx="8081629" cy="3988583"/>
          </a:xfrm>
          <a:prstGeom prst="rect">
            <a:avLst/>
          </a:prstGeom>
        </p:spPr>
      </p:pic>
      <p:sp>
        <p:nvSpPr>
          <p:cNvPr id="3" name="Slide Number Placeholder 2">
            <a:extLst>
              <a:ext uri="{FF2B5EF4-FFF2-40B4-BE49-F238E27FC236}">
                <a16:creationId xmlns="" xmlns:a16="http://schemas.microsoft.com/office/drawing/2014/main" id="{AB8706B6-F206-7044-AF8E-E4319F3D6D5C}"/>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5</a:t>
            </a:fld>
            <a:endParaRPr lang="en-US" dirty="0"/>
          </a:p>
        </p:txBody>
      </p:sp>
      <p:cxnSp>
        <p:nvCxnSpPr>
          <p:cNvPr id="10" name="Straight Arrow Connector 9">
            <a:extLst>
              <a:ext uri="{FF2B5EF4-FFF2-40B4-BE49-F238E27FC236}">
                <a16:creationId xmlns="" xmlns:a16="http://schemas.microsoft.com/office/drawing/2014/main" id="{95E7BB0C-8828-4548-8537-3F80323B3023}"/>
              </a:ext>
            </a:extLst>
          </p:cNvPr>
          <p:cNvCxnSpPr>
            <a:cxnSpLocks/>
          </p:cNvCxnSpPr>
          <p:nvPr/>
        </p:nvCxnSpPr>
        <p:spPr>
          <a:xfrm flipH="1">
            <a:off x="7932882" y="2743200"/>
            <a:ext cx="452835" cy="0"/>
          </a:xfrm>
          <a:prstGeom prst="straightConnector1">
            <a:avLst/>
          </a:prstGeom>
          <a:ln w="25400">
            <a:solidFill>
              <a:srgbClr val="FF0000"/>
            </a:solidFill>
            <a:tailEnd type="triangle"/>
          </a:ln>
        </p:spPr>
        <p:style>
          <a:lnRef idx="2">
            <a:schemeClr val="accent2"/>
          </a:lnRef>
          <a:fillRef idx="0">
            <a:schemeClr val="accent2"/>
          </a:fillRef>
          <a:effectRef idx="1">
            <a:schemeClr val="accent2"/>
          </a:effectRef>
          <a:fontRef idx="minor">
            <a:schemeClr val="tx1"/>
          </a:fontRef>
        </p:style>
      </p:cxnSp>
      <p:sp>
        <p:nvSpPr>
          <p:cNvPr id="5" name="TextBox 4">
            <a:extLst>
              <a:ext uri="{FF2B5EF4-FFF2-40B4-BE49-F238E27FC236}">
                <a16:creationId xmlns="" xmlns:a16="http://schemas.microsoft.com/office/drawing/2014/main" id="{0C2A5A0C-C932-7E44-9164-529F528FD039}"/>
              </a:ext>
            </a:extLst>
          </p:cNvPr>
          <p:cNvSpPr txBox="1"/>
          <p:nvPr/>
        </p:nvSpPr>
        <p:spPr>
          <a:xfrm>
            <a:off x="-599090" y="583324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2609093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2: Formatting Graphs in Excel </a:t>
            </a:r>
          </a:p>
        </p:txBody>
      </p:sp>
      <p:sp>
        <p:nvSpPr>
          <p:cNvPr id="7" name="Rectangle 6">
            <a:extLst>
              <a:ext uri="{FF2B5EF4-FFF2-40B4-BE49-F238E27FC236}">
                <a16:creationId xmlns="" xmlns:a16="http://schemas.microsoft.com/office/drawing/2014/main" id="{C03F724F-481A-B14D-BAC5-FAB2C9AC4F00}"/>
              </a:ext>
            </a:extLst>
          </p:cNvPr>
          <p:cNvSpPr/>
          <p:nvPr/>
        </p:nvSpPr>
        <p:spPr>
          <a:xfrm>
            <a:off x="321035" y="970040"/>
            <a:ext cx="11546237" cy="646331"/>
          </a:xfrm>
          <a:prstGeom prst="rect">
            <a:avLst/>
          </a:prstGeom>
          <a:ln w="12700">
            <a:solidFill>
              <a:schemeClr val="tx1"/>
            </a:solidFill>
          </a:ln>
        </p:spPr>
        <p:txBody>
          <a:bodyPr wrap="square">
            <a:spAutoFit/>
          </a:bodyPr>
          <a:lstStyle/>
          <a:p>
            <a:r>
              <a:rPr lang="en-US" dirty="0"/>
              <a:t>After you make your graph, you will want to add a main title to the graph and labels for the horizontal and vertical axes. If someone was to look at your graph out of context, they should be able to understand exactly what data is being displayed.  </a:t>
            </a:r>
          </a:p>
        </p:txBody>
      </p:sp>
      <p:pic>
        <p:nvPicPr>
          <p:cNvPr id="3" name="Picture 2">
            <a:extLst>
              <a:ext uri="{FF2B5EF4-FFF2-40B4-BE49-F238E27FC236}">
                <a16:creationId xmlns="" xmlns:a16="http://schemas.microsoft.com/office/drawing/2014/main" id="{720DCA94-CEEB-2543-AB67-FA4900A64CD9}"/>
              </a:ext>
            </a:extLst>
          </p:cNvPr>
          <p:cNvPicPr>
            <a:picLocks noChangeAspect="1"/>
          </p:cNvPicPr>
          <p:nvPr/>
        </p:nvPicPr>
        <p:blipFill>
          <a:blip r:embed="rId3"/>
          <a:stretch>
            <a:fillRect/>
          </a:stretch>
        </p:blipFill>
        <p:spPr>
          <a:xfrm>
            <a:off x="321035" y="1932542"/>
            <a:ext cx="7540693" cy="3371309"/>
          </a:xfrm>
          <a:prstGeom prst="rect">
            <a:avLst/>
          </a:prstGeom>
        </p:spPr>
      </p:pic>
      <p:cxnSp>
        <p:nvCxnSpPr>
          <p:cNvPr id="11" name="Straight Arrow Connector 10">
            <a:extLst>
              <a:ext uri="{FF2B5EF4-FFF2-40B4-BE49-F238E27FC236}">
                <a16:creationId xmlns="" xmlns:a16="http://schemas.microsoft.com/office/drawing/2014/main" id="{C9FD09F3-7C21-3A4A-B637-FEAAFCC8B904}"/>
              </a:ext>
            </a:extLst>
          </p:cNvPr>
          <p:cNvCxnSpPr>
            <a:cxnSpLocks/>
          </p:cNvCxnSpPr>
          <p:nvPr/>
        </p:nvCxnSpPr>
        <p:spPr>
          <a:xfrm flipH="1" flipV="1">
            <a:off x="4769288" y="2305244"/>
            <a:ext cx="3170380" cy="640379"/>
          </a:xfrm>
          <a:prstGeom prst="straightConnector1">
            <a:avLst/>
          </a:prstGeom>
          <a:ln>
            <a:solidFill>
              <a:srgbClr val="FF0000"/>
            </a:solidFill>
            <a:tailEnd type="triangle"/>
          </a:ln>
        </p:spPr>
        <p:style>
          <a:lnRef idx="3">
            <a:schemeClr val="accent2"/>
          </a:lnRef>
          <a:fillRef idx="0">
            <a:schemeClr val="accent2"/>
          </a:fillRef>
          <a:effectRef idx="2">
            <a:schemeClr val="accent2"/>
          </a:effectRef>
          <a:fontRef idx="minor">
            <a:schemeClr val="tx1"/>
          </a:fontRef>
        </p:style>
      </p:cxnSp>
      <p:sp>
        <p:nvSpPr>
          <p:cNvPr id="4" name="Rectangle 3">
            <a:extLst>
              <a:ext uri="{FF2B5EF4-FFF2-40B4-BE49-F238E27FC236}">
                <a16:creationId xmlns="" xmlns:a16="http://schemas.microsoft.com/office/drawing/2014/main" id="{888D92E9-0434-164A-9148-C24D8864B8D0}"/>
              </a:ext>
            </a:extLst>
          </p:cNvPr>
          <p:cNvSpPr/>
          <p:nvPr/>
        </p:nvSpPr>
        <p:spPr>
          <a:xfrm>
            <a:off x="7939668" y="2049472"/>
            <a:ext cx="4060777" cy="3077766"/>
          </a:xfrm>
          <a:prstGeom prst="rect">
            <a:avLst/>
          </a:prstGeom>
        </p:spPr>
        <p:txBody>
          <a:bodyPr wrap="square">
            <a:spAutoFit/>
          </a:bodyPr>
          <a:lstStyle/>
          <a:p>
            <a:r>
              <a:rPr lang="en-US" b="1" dirty="0">
                <a:solidFill>
                  <a:srgbClr val="FF0000"/>
                </a:solidFill>
                <a:latin typeface="Calibri" panose="020F0502020204030204" pitchFamily="34" charset="0"/>
                <a:ea typeface="MS Mincho" panose="02020609040205080304" pitchFamily="49" charset="-128"/>
                <a:cs typeface="Calibri" panose="020F0502020204030204" pitchFamily="34" charset="0"/>
              </a:rPr>
              <a:t>Formatting Graphs in Excel </a:t>
            </a:r>
          </a:p>
          <a:p>
            <a:endParaRPr lang="en-US" sz="110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1. To add a title, click anywhere on the graph and a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Chart Design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tab should appear at the top. </a:t>
            </a:r>
          </a:p>
          <a:p>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2. Click on on the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Chart Design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tab and from there you should see a drop down for adding chart elements.</a:t>
            </a:r>
          </a:p>
          <a:p>
            <a:endParaRPr lang="en-US" sz="1050" dirty="0">
              <a:solidFill>
                <a:srgbClr val="FF0000"/>
              </a:solidFill>
              <a:latin typeface="Calibri" panose="020F0502020204030204" pitchFamily="34" charset="0"/>
              <a:ea typeface="MS Mincho" panose="02020609040205080304" pitchFamily="49" charset="-128"/>
              <a:cs typeface="Calibri" panose="020F0502020204030204" pitchFamily="34" charset="0"/>
            </a:endParaRPr>
          </a:p>
          <a:p>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3. Add a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Chart Title </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to your graph and vertical and horizontal </a:t>
            </a:r>
            <a:r>
              <a:rPr lang="en-US" i="1" dirty="0">
                <a:solidFill>
                  <a:srgbClr val="FF0000"/>
                </a:solidFill>
                <a:latin typeface="Calibri" panose="020F0502020204030204" pitchFamily="34" charset="0"/>
                <a:ea typeface="MS Mincho" panose="02020609040205080304" pitchFamily="49" charset="-128"/>
                <a:cs typeface="Calibri" panose="020F0502020204030204" pitchFamily="34" charset="0"/>
              </a:rPr>
              <a:t>Axis Titles</a:t>
            </a:r>
            <a:r>
              <a:rPr lang="en-US" dirty="0">
                <a:solidFill>
                  <a:srgbClr val="FF0000"/>
                </a:solidFill>
                <a:latin typeface="Calibri" panose="020F0502020204030204" pitchFamily="34" charset="0"/>
                <a:ea typeface="MS Mincho" panose="02020609040205080304" pitchFamily="49" charset="-128"/>
                <a:cs typeface="Calibri" panose="020F0502020204030204" pitchFamily="34" charset="0"/>
              </a:rPr>
              <a:t>. </a:t>
            </a:r>
            <a:endParaRPr lang="en-US" dirty="0">
              <a:latin typeface="Calibri" panose="020F0502020204030204" pitchFamily="34" charset="0"/>
              <a:ea typeface="MS Mincho" panose="02020609040205080304" pitchFamily="49" charset="-128"/>
              <a:cs typeface="Calibri" panose="020F0502020204030204" pitchFamily="34" charset="0"/>
            </a:endParaRPr>
          </a:p>
        </p:txBody>
      </p:sp>
      <p:sp>
        <p:nvSpPr>
          <p:cNvPr id="10" name="TextBox 9">
            <a:extLst>
              <a:ext uri="{FF2B5EF4-FFF2-40B4-BE49-F238E27FC236}">
                <a16:creationId xmlns="" xmlns:a16="http://schemas.microsoft.com/office/drawing/2014/main" id="{6EF56134-0129-0A47-AEA0-9CB357C5F718}"/>
              </a:ext>
            </a:extLst>
          </p:cNvPr>
          <p:cNvSpPr txBox="1"/>
          <p:nvPr/>
        </p:nvSpPr>
        <p:spPr>
          <a:xfrm>
            <a:off x="321036" y="5555527"/>
            <a:ext cx="11546236"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What do you think are some of the underlying factors driving the shape of the marginal damage curves in the graphs? Hint: Think about the assumptions you have made when calculating the marginal damages. Discuss with a partner or in a small group. </a:t>
            </a:r>
            <a:endParaRPr lang="en-US" sz="2000" dirty="0"/>
          </a:p>
        </p:txBody>
      </p:sp>
      <p:sp>
        <p:nvSpPr>
          <p:cNvPr id="5" name="Slide Number Placeholder 4">
            <a:extLst>
              <a:ext uri="{FF2B5EF4-FFF2-40B4-BE49-F238E27FC236}">
                <a16:creationId xmlns="" xmlns:a16="http://schemas.microsoft.com/office/drawing/2014/main" id="{9A90E4EE-3DD4-954C-BE53-E8922B678D63}"/>
              </a:ext>
            </a:extLst>
          </p:cNvPr>
          <p:cNvSpPr>
            <a:spLocks noGrp="1"/>
          </p:cNvSpPr>
          <p:nvPr>
            <p:ph type="sldNum" sz="quarter" idx="12"/>
          </p:nvPr>
        </p:nvSpPr>
        <p:spPr>
          <a:xfrm>
            <a:off x="9448799" y="6468304"/>
            <a:ext cx="2743200" cy="365125"/>
          </a:xfrm>
        </p:spPr>
        <p:txBody>
          <a:bodyPr/>
          <a:lstStyle/>
          <a:p>
            <a:fld id="{28DE8CCF-C11A-0949-8C31-4D223438836F}" type="slidenum">
              <a:rPr lang="en-US" smtClean="0"/>
              <a:t>6</a:t>
            </a:fld>
            <a:endParaRPr lang="en-US" dirty="0"/>
          </a:p>
        </p:txBody>
      </p:sp>
    </p:spTree>
    <p:extLst>
      <p:ext uri="{BB962C8B-B14F-4D97-AF65-F5344CB8AC3E}">
        <p14:creationId xmlns:p14="http://schemas.microsoft.com/office/powerpoint/2010/main" val="2064384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mc:AlternateContent xmlns:mc="http://schemas.openxmlformats.org/markup-compatibility/2006" xmlns:a14="http://schemas.microsoft.com/office/drawing/2010/main">
        <mc:Choice Requires="a14">
          <p:sp>
            <p:nvSpPr>
              <p:cNvPr id="7" name="Rectangle 6">
                <a:extLst>
                  <a:ext uri="{FF2B5EF4-FFF2-40B4-BE49-F238E27FC236}">
                    <a16:creationId xmlns="" xmlns:a16="http://schemas.microsoft.com/office/drawing/2014/main" id="{C03F724F-481A-B14D-BAC5-FAB2C9AC4F00}"/>
                  </a:ext>
                </a:extLst>
              </p:cNvPr>
              <p:cNvSpPr/>
              <p:nvPr/>
            </p:nvSpPr>
            <p:spPr>
              <a:xfrm>
                <a:off x="322881" y="1208485"/>
                <a:ext cx="11546237" cy="5078313"/>
              </a:xfrm>
              <a:prstGeom prst="rect">
                <a:avLst/>
              </a:prstGeom>
              <a:ln w="12700">
                <a:solidFill>
                  <a:schemeClr val="tx1"/>
                </a:solidFill>
              </a:ln>
            </p:spPr>
            <p:txBody>
              <a:bodyPr wrap="square">
                <a:spAutoFit/>
              </a:bodyPr>
              <a:lstStyle/>
              <a:p>
                <a:endParaRPr lang="en-US" dirty="0"/>
              </a:p>
              <a:p>
                <a:r>
                  <a:rPr lang="en-US" dirty="0"/>
                  <a:t>Along with risk and uncertainty about the likelihood of maximum flood levels, there is also inherent uncertainty about which sea level rise scenario is most likely to play out. This will largely depend on greenhouse gas emissions (GHG) over the coming century. Sea levels will rise more quickly in a </a:t>
                </a:r>
                <a:r>
                  <a:rPr lang="en-US" i="1" dirty="0"/>
                  <a:t>high</a:t>
                </a:r>
                <a:r>
                  <a:rPr lang="en-US" dirty="0"/>
                  <a:t> emissions scenario, which could result in the Fast or Extreme sea level rise scenarios depending on how fast ice sheets melt in the polar regions. On the other hand, rapid reductions in GHG emissions would increase the likelihood of Slow or Medium rise scenarios.</a:t>
                </a:r>
              </a:p>
              <a:p>
                <a:endParaRPr lang="en-US" dirty="0"/>
              </a:p>
              <a:p>
                <a:r>
                  <a:rPr lang="en-US" dirty="0"/>
                  <a:t>Despite this uncertainty, you can still model different possible outcomes by using the same expected value approach you used for calculating the expected marginal damages of flooding. </a:t>
                </a:r>
              </a:p>
              <a:p>
                <a:r>
                  <a:rPr lang="en-US" dirty="0"/>
                  <a:t> </a:t>
                </a:r>
              </a:p>
              <a:p>
                <a:r>
                  <a:rPr lang="en-US" dirty="0"/>
                  <a:t>There are four SLR scenarios that could occur with some probability, </a:t>
                </a:r>
                <a:r>
                  <a:rPr lang="en-US" i="1" dirty="0" err="1"/>
                  <a:t>p</a:t>
                </a:r>
                <a:r>
                  <a:rPr lang="en-US" i="1" baseline="-25000" dirty="0" err="1"/>
                  <a:t>j</a:t>
                </a:r>
                <a:r>
                  <a:rPr lang="en-US" dirty="0"/>
                  <a:t>, where </a:t>
                </a:r>
                <a:r>
                  <a:rPr lang="en-US" i="1" dirty="0"/>
                  <a:t>j </a:t>
                </a:r>
                <a:r>
                  <a:rPr lang="en-US" dirty="0"/>
                  <a:t>represents the SLR scenario: </a:t>
                </a:r>
                <a:r>
                  <a:rPr lang="en-US" u="sng" dirty="0"/>
                  <a:t>S</a:t>
                </a:r>
                <a:r>
                  <a:rPr lang="en-US" dirty="0"/>
                  <a:t>low, </a:t>
                </a:r>
                <a:r>
                  <a:rPr lang="en-US" u="sng" dirty="0"/>
                  <a:t>M</a:t>
                </a:r>
                <a:r>
                  <a:rPr lang="en-US" dirty="0"/>
                  <a:t>edium, </a:t>
                </a:r>
                <a:r>
                  <a:rPr lang="en-US" u="sng" dirty="0"/>
                  <a:t>F</a:t>
                </a:r>
                <a:r>
                  <a:rPr lang="en-US" dirty="0"/>
                  <a:t>ast, or </a:t>
                </a:r>
                <a:r>
                  <a:rPr lang="en-US" u="sng" dirty="0"/>
                  <a:t>E</a:t>
                </a:r>
                <a:r>
                  <a:rPr lang="en-US" dirty="0"/>
                  <a:t>xtreme.  For </a:t>
                </a:r>
                <a:r>
                  <a:rPr lang="en-US" u="sng" dirty="0"/>
                  <a:t>each flood height</a:t>
                </a:r>
                <a:r>
                  <a:rPr lang="en-US" dirty="0"/>
                  <a:t>, </a:t>
                </a:r>
                <a:r>
                  <a:rPr lang="en-US" i="1" dirty="0" err="1"/>
                  <a:t>i</a:t>
                </a:r>
                <a:r>
                  <a:rPr lang="en-US" dirty="0"/>
                  <a:t>, we can estimate the expected marginal damage given the probability of each SLR scenario occurring.</a:t>
                </a:r>
              </a:p>
              <a:p>
                <a:r>
                  <a:rPr lang="en-US" dirty="0"/>
                  <a:t> </a:t>
                </a:r>
              </a:p>
              <a:p>
                <a14:m>
                  <m:oMathPara xmlns="" xmlns:m="http://schemas.openxmlformats.org/officeDocument/2006/math">
                    <m:oMathParaPr>
                      <m:jc m:val="centerGroup"/>
                    </m:oMathParaPr>
                    <m:oMath xmlns:m="http://schemas.openxmlformats.org/officeDocument/2006/math">
                      <m:r>
                        <a:rPr lang="en-US" i="1">
                          <a:latin typeface="Cambria Math" panose="02040503050406030204" pitchFamily="18" charset="0"/>
                        </a:rPr>
                        <m:t>𝐸𝑥𝑝𝑒𝑐𝑡𝑒𝑑</m:t>
                      </m:r>
                      <m:r>
                        <a:rPr lang="en-US" i="1">
                          <a:latin typeface="Cambria Math" panose="02040503050406030204" pitchFamily="18" charset="0"/>
                        </a:rPr>
                        <m:t> </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i="1">
                                  <a:latin typeface="Cambria Math" panose="02040503050406030204" pitchFamily="18" charset="0"/>
                                </a:rPr>
                                <m:t>𝑖</m:t>
                              </m:r>
                            </m:sub>
                          </m:sSub>
                        </m:e>
                      </m:d>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𝑆</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𝑆</m:t>
                              </m:r>
                              <m:r>
                                <a:rPr lang="en-US" i="1">
                                  <a:latin typeface="Cambria Math" panose="02040503050406030204" pitchFamily="18" charset="0"/>
                                </a:rPr>
                                <m:t>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𝑀</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𝑀</m:t>
                              </m:r>
                              <m:r>
                                <a:rPr lang="en-US" i="1">
                                  <a:latin typeface="Cambria Math" panose="02040503050406030204" pitchFamily="18" charset="0"/>
                                </a:rPr>
                                <m:t>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𝐹</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𝐹</m:t>
                              </m:r>
                              <m:r>
                                <a:rPr lang="en-US" i="1">
                                  <a:latin typeface="Cambria Math" panose="02040503050406030204" pitchFamily="18" charset="0"/>
                                </a:rPr>
                                <m:t>𝑖</m:t>
                              </m:r>
                            </m:sub>
                          </m:sSub>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b="0" i="1" smtClean="0">
                              <a:latin typeface="Cambria Math" panose="02040503050406030204" pitchFamily="18" charset="0"/>
                            </a:rPr>
                            <m:t>𝐸</m:t>
                          </m:r>
                        </m:sub>
                      </m:sSub>
                      <m:r>
                        <a:rPr lang="en-US" i="1">
                          <a:latin typeface="Cambria Math" panose="02040503050406030204" pitchFamily="18" charset="0"/>
                        </a:rPr>
                        <m:t>∗</m:t>
                      </m:r>
                      <m:r>
                        <a:rPr lang="en-US" i="1">
                          <a:latin typeface="Cambria Math" panose="02040503050406030204" pitchFamily="18" charset="0"/>
                        </a:rPr>
                        <m:t>𝐸</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𝑀𝐷</m:t>
                              </m:r>
                            </m:e>
                            <m:sub>
                              <m:r>
                                <a:rPr lang="en-US" b="0" i="1" smtClean="0">
                                  <a:latin typeface="Cambria Math" panose="02040503050406030204" pitchFamily="18" charset="0"/>
                                </a:rPr>
                                <m:t>𝐸</m:t>
                              </m:r>
                              <m:r>
                                <a:rPr lang="en-US" i="1">
                                  <a:latin typeface="Cambria Math" panose="02040503050406030204" pitchFamily="18" charset="0"/>
                                </a:rPr>
                                <m:t>𝑖</m:t>
                              </m:r>
                            </m:sub>
                          </m:sSub>
                        </m:e>
                      </m:d>
                    </m:oMath>
                  </m:oMathPara>
                </a14:m>
                <a:endParaRPr lang="en-US" dirty="0"/>
              </a:p>
              <a:p>
                <a:r>
                  <a:rPr lang="en-US" dirty="0"/>
                  <a:t> </a:t>
                </a:r>
              </a:p>
              <a:p>
                <a14:m>
                  <m:oMathPara xmlns="" xmlns:m="http://schemas.openxmlformats.org/officeDocument/2006/math">
                    <m:oMathParaPr>
                      <m:jc m:val="centerGroup"/>
                    </m:oMathParaPr>
                    <m:oMath xmlns:m="http://schemas.openxmlformats.org/officeDocument/2006/math">
                      <m:r>
                        <a:rPr lang="en-US" i="1">
                          <a:latin typeface="Cambria Math" panose="02040503050406030204" pitchFamily="18" charset="0"/>
                        </a:rPr>
                        <m:t>𝑓𝑜𝑟</m:t>
                      </m:r>
                      <m:r>
                        <a:rPr lang="en-US" b="0" i="1" smtClean="0">
                          <a:latin typeface="Cambria Math" panose="02040503050406030204" pitchFamily="18" charset="0"/>
                        </a:rPr>
                        <m:t> </m:t>
                      </m:r>
                      <m:r>
                        <a:rPr lang="en-US" b="0" i="1" smtClean="0">
                          <a:latin typeface="Cambria Math" panose="02040503050406030204" pitchFamily="18" charset="0"/>
                        </a:rPr>
                        <m:t>𝑓𝑙𝑜𝑜𝑑</m:t>
                      </m:r>
                      <m:r>
                        <a:rPr lang="en-US" b="0" i="1" smtClean="0">
                          <a:latin typeface="Cambria Math" panose="02040503050406030204" pitchFamily="18" charset="0"/>
                        </a:rPr>
                        <m:t> </m:t>
                      </m:r>
                      <m:r>
                        <a:rPr lang="en-US" b="0" i="1" smtClean="0">
                          <a:latin typeface="Cambria Math" panose="02040503050406030204" pitchFamily="18" charset="0"/>
                        </a:rPr>
                        <m:t>h𝑒𝑖𝑔h𝑡𝑠</m:t>
                      </m:r>
                      <m:r>
                        <a:rPr lang="en-US" b="0" i="1" smtClean="0">
                          <a:latin typeface="Cambria Math" panose="02040503050406030204" pitchFamily="18" charset="0"/>
                        </a:rPr>
                        <m:t>  </m:t>
                      </m:r>
                      <m:r>
                        <a:rPr lang="en-US" i="1">
                          <a:latin typeface="Cambria Math" panose="02040503050406030204" pitchFamily="18" charset="0"/>
                        </a:rPr>
                        <m:t>𝑖</m:t>
                      </m:r>
                      <m:r>
                        <a:rPr lang="en-US" i="1">
                          <a:latin typeface="Cambria Math" panose="02040503050406030204" pitchFamily="18" charset="0"/>
                        </a:rPr>
                        <m:t>=1, 2,... ,10</m:t>
                      </m:r>
                    </m:oMath>
                  </m:oMathPara>
                </a14:m>
                <a:endParaRPr lang="en-US" dirty="0"/>
              </a:p>
              <a:p>
                <a:endParaRPr lang="en-US" dirty="0"/>
              </a:p>
            </p:txBody>
          </p:sp>
        </mc:Choice>
        <mc:Fallback xmlns="">
          <p:sp>
            <p:nvSpPr>
              <p:cNvPr id="7" name="Rectangle 6">
                <a:extLst>
                  <a:ext uri="{FF2B5EF4-FFF2-40B4-BE49-F238E27FC236}">
                    <a16:creationId xmlns:a16="http://schemas.microsoft.com/office/drawing/2014/main" id="{C03F724F-481A-B14D-BAC5-FAB2C9AC4F00}"/>
                  </a:ext>
                </a:extLst>
              </p:cNvPr>
              <p:cNvSpPr>
                <a:spLocks noRot="1" noChangeAspect="1" noMove="1" noResize="1" noEditPoints="1" noAdjustHandles="1" noChangeArrowheads="1" noChangeShapeType="1" noTextEdit="1"/>
              </p:cNvSpPr>
              <p:nvPr/>
            </p:nvSpPr>
            <p:spPr>
              <a:xfrm>
                <a:off x="322881" y="1208485"/>
                <a:ext cx="11546237" cy="5078313"/>
              </a:xfrm>
              <a:prstGeom prst="rect">
                <a:avLst/>
              </a:prstGeom>
              <a:blipFill>
                <a:blip r:embed="rId3"/>
                <a:stretch>
                  <a:fillRect l="-329" r="-548"/>
                </a:stretch>
              </a:blipFill>
              <a:ln w="12700">
                <a:solidFill>
                  <a:schemeClr val="tx1"/>
                </a:solidFill>
              </a:ln>
            </p:spPr>
            <p:txBody>
              <a:bodyPr/>
              <a:lstStyle/>
              <a:p>
                <a:r>
                  <a:rPr lang="en-US">
                    <a:noFill/>
                  </a:rPr>
                  <a:t> </a:t>
                </a:r>
              </a:p>
            </p:txBody>
          </p:sp>
        </mc:Fallback>
      </mc:AlternateContent>
      <p:sp>
        <p:nvSpPr>
          <p:cNvPr id="3" name="Slide Number Placeholder 2">
            <a:extLst>
              <a:ext uri="{FF2B5EF4-FFF2-40B4-BE49-F238E27FC236}">
                <a16:creationId xmlns="" xmlns:a16="http://schemas.microsoft.com/office/drawing/2014/main" id="{ED98336D-64B8-9943-8EEA-D1B11E498E3C}"/>
              </a:ext>
            </a:extLst>
          </p:cNvPr>
          <p:cNvSpPr>
            <a:spLocks noGrp="1"/>
          </p:cNvSpPr>
          <p:nvPr>
            <p:ph type="sldNum" sz="quarter" idx="12"/>
          </p:nvPr>
        </p:nvSpPr>
        <p:spPr>
          <a:xfrm>
            <a:off x="9448800" y="6474062"/>
            <a:ext cx="2743200" cy="365125"/>
          </a:xfrm>
        </p:spPr>
        <p:txBody>
          <a:bodyPr/>
          <a:lstStyle/>
          <a:p>
            <a:fld id="{28DE8CCF-C11A-0949-8C31-4D223438836F}" type="slidenum">
              <a:rPr lang="en-US" smtClean="0"/>
              <a:t>7</a:t>
            </a:fld>
            <a:endParaRPr lang="en-US"/>
          </a:p>
        </p:txBody>
      </p:sp>
    </p:spTree>
    <p:extLst>
      <p:ext uri="{BB962C8B-B14F-4D97-AF65-F5344CB8AC3E}">
        <p14:creationId xmlns:p14="http://schemas.microsoft.com/office/powerpoint/2010/main" val="26386004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p:sp>
        <p:nvSpPr>
          <p:cNvPr id="7" name="Rectangle 6">
            <a:extLst>
              <a:ext uri="{FF2B5EF4-FFF2-40B4-BE49-F238E27FC236}">
                <a16:creationId xmlns="" xmlns:a16="http://schemas.microsoft.com/office/drawing/2014/main" id="{C03F724F-481A-B14D-BAC5-FAB2C9AC4F00}"/>
              </a:ext>
            </a:extLst>
          </p:cNvPr>
          <p:cNvSpPr/>
          <p:nvPr/>
        </p:nvSpPr>
        <p:spPr>
          <a:xfrm>
            <a:off x="294468" y="986405"/>
            <a:ext cx="11632489" cy="3693319"/>
          </a:xfrm>
          <a:prstGeom prst="rect">
            <a:avLst/>
          </a:prstGeom>
          <a:ln w="12700">
            <a:solidFill>
              <a:schemeClr val="tx1"/>
            </a:solidFill>
          </a:ln>
        </p:spPr>
        <p:txBody>
          <a:bodyPr wrap="square">
            <a:spAutoFit/>
          </a:bodyPr>
          <a:lstStyle/>
          <a:p>
            <a:r>
              <a:rPr lang="en-US" dirty="0"/>
              <a:t>In this analysis you will refer to 3 different emissions scenarios modeled after the Intergovernmental Panel on Climate Change (IPCC) report on Representative Concentration Pathways (RCPs):</a:t>
            </a:r>
          </a:p>
          <a:p>
            <a:endParaRPr lang="en-US" dirty="0"/>
          </a:p>
          <a:p>
            <a:pPr marL="285750" indent="-285750">
              <a:buFont typeface="Arial" panose="020B0604020202020204" pitchFamily="34" charset="0"/>
              <a:buChar char="•"/>
            </a:pPr>
            <a:r>
              <a:rPr lang="en-US" dirty="0"/>
              <a:t>RCP 2.6* is the best case scenario which would result in the lowest sea level rise and associated warming of 0.5 to 2.8 °F by the year 2100.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RCP 4.5 is a moderate scenario in which GHG emissions stabilize by 2100, which would result in approximately 2 to 4.6°F of warming by 2100.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RCP 8.5 is the worst case scenario, which would result in the highest sea level rise and potentially the extreme scenario playing out with associated warming of 4.5 to 8.6°F by 2100. </a:t>
            </a:r>
          </a:p>
          <a:p>
            <a:endParaRPr lang="en-US" dirty="0"/>
          </a:p>
          <a:p>
            <a:r>
              <a:rPr lang="en-US" dirty="0"/>
              <a:t>For more information on the RCPs, you can refer to the </a:t>
            </a:r>
            <a:r>
              <a:rPr lang="en-US" dirty="0">
                <a:hlinkClick r:id="rId3"/>
              </a:rPr>
              <a:t>Summary for Policy Makers </a:t>
            </a:r>
            <a:r>
              <a:rPr lang="en-US" dirty="0"/>
              <a:t>by the IPCC (2013).</a:t>
            </a:r>
          </a:p>
        </p:txBody>
      </p:sp>
      <p:sp>
        <p:nvSpPr>
          <p:cNvPr id="10" name="TextBox 9">
            <a:extLst>
              <a:ext uri="{FF2B5EF4-FFF2-40B4-BE49-F238E27FC236}">
                <a16:creationId xmlns="" xmlns:a16="http://schemas.microsoft.com/office/drawing/2014/main" id="{6EF56134-0129-0A47-AEA0-9CB357C5F718}"/>
              </a:ext>
            </a:extLst>
          </p:cNvPr>
          <p:cNvSpPr txBox="1"/>
          <p:nvPr/>
        </p:nvSpPr>
        <p:spPr>
          <a:xfrm>
            <a:off x="294468" y="4882763"/>
            <a:ext cx="11632489" cy="954107"/>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Consider the best case and worst case scenarios described above. In a small group or with a partner discuss what factors (economic, social, political, technological, etc.) would increase the probability of the best case scenario playing out? What factors would increase the probability of the worst case scenario playing out?  </a:t>
            </a:r>
          </a:p>
        </p:txBody>
      </p:sp>
      <p:sp>
        <p:nvSpPr>
          <p:cNvPr id="3" name="TextBox 2">
            <a:extLst>
              <a:ext uri="{FF2B5EF4-FFF2-40B4-BE49-F238E27FC236}">
                <a16:creationId xmlns="" xmlns:a16="http://schemas.microsoft.com/office/drawing/2014/main" id="{095783E4-7B38-4945-BA6D-BAD91E84C68D}"/>
              </a:ext>
            </a:extLst>
          </p:cNvPr>
          <p:cNvSpPr txBox="1"/>
          <p:nvPr/>
        </p:nvSpPr>
        <p:spPr>
          <a:xfrm>
            <a:off x="213443" y="6000985"/>
            <a:ext cx="11766352" cy="738664"/>
          </a:xfrm>
          <a:prstGeom prst="rect">
            <a:avLst/>
          </a:prstGeom>
          <a:noFill/>
        </p:spPr>
        <p:txBody>
          <a:bodyPr wrap="square" rtlCol="0">
            <a:spAutoFit/>
          </a:bodyPr>
          <a:lstStyle/>
          <a:p>
            <a:r>
              <a:rPr lang="en-US" sz="1400" dirty="0"/>
              <a:t>*The number reference for the RCP scenarios refers to the radiative forcing associated with that scenario, or the “cumulative measure of human emissions of GHGs from all sources expressed in Watts per square meter” (Scenario Process for AR5 (2019) Data Distribution Centre. Retrieved from: </a:t>
            </a:r>
            <a:r>
              <a:rPr lang="en-US" sz="1400" dirty="0">
                <a:hlinkClick r:id="rId4"/>
              </a:rPr>
              <a:t>https://sedac.ciesin.columbia.edu/ddc/ar5_scenario_process/RCPs.html</a:t>
            </a:r>
            <a:r>
              <a:rPr lang="en-US" sz="1400" dirty="0"/>
              <a:t>).</a:t>
            </a:r>
          </a:p>
        </p:txBody>
      </p:sp>
      <p:sp>
        <p:nvSpPr>
          <p:cNvPr id="4" name="Slide Number Placeholder 3">
            <a:extLst>
              <a:ext uri="{FF2B5EF4-FFF2-40B4-BE49-F238E27FC236}">
                <a16:creationId xmlns="" xmlns:a16="http://schemas.microsoft.com/office/drawing/2014/main" id="{18E4B9EE-61C3-7F46-9FCD-ECC95FE34E5E}"/>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8</a:t>
            </a:fld>
            <a:endParaRPr lang="en-US" dirty="0"/>
          </a:p>
        </p:txBody>
      </p:sp>
    </p:spTree>
    <p:extLst>
      <p:ext uri="{BB962C8B-B14F-4D97-AF65-F5344CB8AC3E}">
        <p14:creationId xmlns:p14="http://schemas.microsoft.com/office/powerpoint/2010/main" val="38804170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08405"/>
          </a:xfrm>
          <a:solidFill>
            <a:srgbClr val="C00000"/>
          </a:solidFill>
        </p:spPr>
        <p:txBody>
          <a:bodyPr>
            <a:normAutofit/>
          </a:bodyPr>
          <a:lstStyle/>
          <a:p>
            <a:r>
              <a:rPr lang="en-US" sz="3200" b="1" dirty="0">
                <a:solidFill>
                  <a:schemeClr val="bg1"/>
                </a:solidFill>
              </a:rPr>
              <a:t>Part 3: Making Decisions Under Uncertainty</a:t>
            </a:r>
          </a:p>
        </p:txBody>
      </p:sp>
      <p:sp>
        <p:nvSpPr>
          <p:cNvPr id="7" name="Rectangle 6">
            <a:extLst>
              <a:ext uri="{FF2B5EF4-FFF2-40B4-BE49-F238E27FC236}">
                <a16:creationId xmlns="" xmlns:a16="http://schemas.microsoft.com/office/drawing/2014/main" id="{C03F724F-481A-B14D-BAC5-FAB2C9AC4F00}"/>
              </a:ext>
            </a:extLst>
          </p:cNvPr>
          <p:cNvSpPr/>
          <p:nvPr/>
        </p:nvSpPr>
        <p:spPr>
          <a:xfrm>
            <a:off x="294469" y="833797"/>
            <a:ext cx="11603062" cy="1200329"/>
          </a:xfrm>
          <a:prstGeom prst="rect">
            <a:avLst/>
          </a:prstGeom>
          <a:ln w="12700">
            <a:solidFill>
              <a:schemeClr val="tx1"/>
            </a:solidFill>
          </a:ln>
        </p:spPr>
        <p:txBody>
          <a:bodyPr wrap="square">
            <a:spAutoFit/>
          </a:bodyPr>
          <a:lstStyle/>
          <a:p>
            <a:r>
              <a:rPr lang="en-US" dirty="0"/>
              <a:t>Now you will consider probabilities of sea level rise for 3 different GHG emissions scenarios: Baseline, Best Case and Worst Case. In Part 3 of the Excel spreadsheet on the “Cost-Benefit Graph” tab, the first column in Table 6 shows the probabilities of each SLR scenario occurring under a </a:t>
            </a:r>
            <a:r>
              <a:rPr lang="en-US" i="1" dirty="0"/>
              <a:t>Baseline</a:t>
            </a:r>
            <a:r>
              <a:rPr lang="en-US" dirty="0"/>
              <a:t> scenario (RCP4.5). The numbers are roughly based on a 2017 NOAA report. Using these as a starting point, you will consider probabilities for SLR under the Best and Worst Case scenarios. </a:t>
            </a:r>
          </a:p>
        </p:txBody>
      </p:sp>
      <p:sp>
        <p:nvSpPr>
          <p:cNvPr id="8" name="TextBox 7">
            <a:extLst>
              <a:ext uri="{FF2B5EF4-FFF2-40B4-BE49-F238E27FC236}">
                <a16:creationId xmlns="" xmlns:a16="http://schemas.microsoft.com/office/drawing/2014/main" id="{D3103B4C-AB55-D444-B1F5-49FD86F4DF90}"/>
              </a:ext>
            </a:extLst>
          </p:cNvPr>
          <p:cNvSpPr txBox="1"/>
          <p:nvPr/>
        </p:nvSpPr>
        <p:spPr>
          <a:xfrm>
            <a:off x="5322006" y="2185058"/>
            <a:ext cx="6743614" cy="3447098"/>
          </a:xfrm>
          <a:prstGeom prst="rect">
            <a:avLst/>
          </a:prstGeom>
          <a:noFill/>
        </p:spPr>
        <p:txBody>
          <a:bodyPr wrap="square" rtlCol="0">
            <a:spAutoFit/>
          </a:bodyPr>
          <a:lstStyle/>
          <a:p>
            <a:r>
              <a:rPr lang="en-US" dirty="0">
                <a:solidFill>
                  <a:srgbClr val="FF0000"/>
                </a:solidFill>
              </a:rPr>
              <a:t>1. Fill in probabilities for the </a:t>
            </a:r>
            <a:r>
              <a:rPr lang="en-US" i="1" dirty="0">
                <a:solidFill>
                  <a:srgbClr val="FF0000"/>
                </a:solidFill>
              </a:rPr>
              <a:t>Best</a:t>
            </a:r>
            <a:r>
              <a:rPr lang="en-US" dirty="0">
                <a:solidFill>
                  <a:srgbClr val="FF0000"/>
                </a:solidFill>
              </a:rPr>
              <a:t> and </a:t>
            </a:r>
            <a:r>
              <a:rPr lang="en-US" i="1" dirty="0">
                <a:solidFill>
                  <a:srgbClr val="FF0000"/>
                </a:solidFill>
              </a:rPr>
              <a:t>Worst</a:t>
            </a:r>
            <a:r>
              <a:rPr lang="en-US" dirty="0">
                <a:solidFill>
                  <a:srgbClr val="FF0000"/>
                </a:solidFill>
              </a:rPr>
              <a:t> case scenarios in Table 6 based on what you think the likelihood is of each SLR scenario occurring given your discussion on factors driving the best and worst case emissions scenarios from the previous slide.</a:t>
            </a:r>
          </a:p>
          <a:p>
            <a:pPr marL="228600" indent="-228600">
              <a:buAutoNum type="arabicPeriod"/>
            </a:pPr>
            <a:endParaRPr lang="en-US" sz="1000" dirty="0">
              <a:solidFill>
                <a:srgbClr val="FF0000"/>
              </a:solidFill>
            </a:endParaRPr>
          </a:p>
          <a:p>
            <a:r>
              <a:rPr lang="en-US" dirty="0"/>
              <a:t>Notice that as you fill in the probabilities, Table 7 populates with the expected marginal damages for each foot of flooding for the respective emissions scenarios, along with the graph of the marginal damages associated with each emissions scenarios in Figure 3.</a:t>
            </a:r>
          </a:p>
          <a:p>
            <a:endParaRPr lang="en-US" sz="1000" dirty="0">
              <a:solidFill>
                <a:srgbClr val="FF0000"/>
              </a:solidFill>
            </a:endParaRPr>
          </a:p>
          <a:p>
            <a:r>
              <a:rPr lang="en-US" dirty="0">
                <a:solidFill>
                  <a:srgbClr val="FF0000"/>
                </a:solidFill>
              </a:rPr>
              <a:t>2. To get a sense of how the probabilities affect the marginal damage curves in Figure 3, play around with entering in different probabilities for the Best and Worst Case scenarios in Table 6. </a:t>
            </a:r>
          </a:p>
        </p:txBody>
      </p:sp>
      <p:graphicFrame>
        <p:nvGraphicFramePr>
          <p:cNvPr id="11" name="Chart 10">
            <a:extLst>
              <a:ext uri="{FF2B5EF4-FFF2-40B4-BE49-F238E27FC236}">
                <a16:creationId xmlns="" xmlns:a16="http://schemas.microsoft.com/office/drawing/2014/main" id="{3CD05DE6-70C6-1143-AD6A-89B02158D040}"/>
              </a:ext>
            </a:extLst>
          </p:cNvPr>
          <p:cNvGraphicFramePr>
            <a:graphicFrameLocks/>
          </p:cNvGraphicFramePr>
          <p:nvPr>
            <p:extLst>
              <p:ext uri="{D42A27DB-BD31-4B8C-83A1-F6EECF244321}">
                <p14:modId xmlns:p14="http://schemas.microsoft.com/office/powerpoint/2010/main" val="347615621"/>
              </p:ext>
            </p:extLst>
          </p:nvPr>
        </p:nvGraphicFramePr>
        <p:xfrm>
          <a:off x="294469" y="4174005"/>
          <a:ext cx="4950478" cy="2381481"/>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 xmlns:a16="http://schemas.microsoft.com/office/drawing/2014/main" id="{17F47C41-43CD-B549-9158-F15859CA0A06}"/>
              </a:ext>
            </a:extLst>
          </p:cNvPr>
          <p:cNvSpPr txBox="1"/>
          <p:nvPr/>
        </p:nvSpPr>
        <p:spPr>
          <a:xfrm>
            <a:off x="5421840" y="5632156"/>
            <a:ext cx="6466887" cy="92333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r>
              <a:rPr lang="en-US" b="1" dirty="0"/>
              <a:t>Pause for Analysis: </a:t>
            </a:r>
            <a:r>
              <a:rPr lang="en-US" dirty="0"/>
              <a:t>What is a claim you can make about the marginal damages from sea level rise based on the probabilities you have entered and your analysis of the graph in Figure 3? </a:t>
            </a:r>
            <a:endParaRPr lang="en-US" sz="1600" dirty="0"/>
          </a:p>
        </p:txBody>
      </p:sp>
      <p:sp>
        <p:nvSpPr>
          <p:cNvPr id="3" name="Slide Number Placeholder 2">
            <a:extLst>
              <a:ext uri="{FF2B5EF4-FFF2-40B4-BE49-F238E27FC236}">
                <a16:creationId xmlns="" xmlns:a16="http://schemas.microsoft.com/office/drawing/2014/main" id="{4193B8DB-5E85-F947-9CCB-B7900507DBF4}"/>
              </a:ext>
            </a:extLst>
          </p:cNvPr>
          <p:cNvSpPr>
            <a:spLocks noGrp="1"/>
          </p:cNvSpPr>
          <p:nvPr>
            <p:ph type="sldNum" sz="quarter" idx="12"/>
          </p:nvPr>
        </p:nvSpPr>
        <p:spPr>
          <a:xfrm>
            <a:off x="9448800" y="6492874"/>
            <a:ext cx="2743200" cy="365125"/>
          </a:xfrm>
        </p:spPr>
        <p:txBody>
          <a:bodyPr/>
          <a:lstStyle/>
          <a:p>
            <a:fld id="{28DE8CCF-C11A-0949-8C31-4D223438836F}" type="slidenum">
              <a:rPr lang="en-US" smtClean="0"/>
              <a:t>9</a:t>
            </a:fld>
            <a:endParaRPr lang="en-US" dirty="0"/>
          </a:p>
        </p:txBody>
      </p:sp>
      <p:pic>
        <p:nvPicPr>
          <p:cNvPr id="4" name="Picture 3">
            <a:extLst>
              <a:ext uri="{FF2B5EF4-FFF2-40B4-BE49-F238E27FC236}">
                <a16:creationId xmlns="" xmlns:a16="http://schemas.microsoft.com/office/drawing/2014/main" id="{3F16A9ED-CA12-BB4E-BD92-68DD61D8E733}"/>
              </a:ext>
            </a:extLst>
          </p:cNvPr>
          <p:cNvPicPr>
            <a:picLocks noChangeAspect="1"/>
          </p:cNvPicPr>
          <p:nvPr/>
        </p:nvPicPr>
        <p:blipFill>
          <a:blip r:embed="rId4"/>
          <a:stretch>
            <a:fillRect/>
          </a:stretch>
        </p:blipFill>
        <p:spPr>
          <a:xfrm>
            <a:off x="302282" y="2175152"/>
            <a:ext cx="4959924" cy="1890664"/>
          </a:xfrm>
          <a:prstGeom prst="rect">
            <a:avLst/>
          </a:prstGeom>
        </p:spPr>
      </p:pic>
    </p:spTree>
    <p:extLst>
      <p:ext uri="{BB962C8B-B14F-4D97-AF65-F5344CB8AC3E}">
        <p14:creationId xmlns:p14="http://schemas.microsoft.com/office/powerpoint/2010/main" val="30345865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23534</TotalTime>
  <Words>2853</Words>
  <Application>Microsoft Macintosh PowerPoint</Application>
  <PresentationFormat>Custom</PresentationFormat>
  <Paragraphs>189</Paragraphs>
  <Slides>18</Slides>
  <Notes>10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Polar Ice melt  and Sea Level Rise</vt:lpstr>
      <vt:lpstr>Learning Objectives and Module Overview</vt:lpstr>
      <vt:lpstr>Learning Objectives and Module Overview</vt:lpstr>
      <vt:lpstr>Part 2: Graphing Marginal Damage Curves</vt:lpstr>
      <vt:lpstr>Part 2: Graphing Marginal Damage Curves</vt:lpstr>
      <vt:lpstr>Part 2: Formatting Graphs in Excel </vt:lpstr>
      <vt:lpstr>Part 3: Making Decisions Under Uncertainty</vt:lpstr>
      <vt:lpstr>Part 3: Making Decisions Under Uncertainty</vt:lpstr>
      <vt:lpstr>Part 3: Making Decisions Under Uncertainty</vt:lpstr>
      <vt:lpstr>Part 3: Estimating the Cost of Building a Seawall </vt:lpstr>
      <vt:lpstr>Part 3: Estimating the Cost of Building a Seawall </vt:lpstr>
      <vt:lpstr>Discussion Questions </vt:lpstr>
      <vt:lpstr>Post-Module Memo Assignment </vt:lpstr>
      <vt:lpstr>References</vt:lpstr>
      <vt:lpstr>PowerPoint Presentation</vt:lpstr>
      <vt:lpstr>Videos</vt:lpstr>
      <vt:lpstr>Introduction: Antarctic Ice Melt</vt:lpstr>
      <vt:lpstr>Learning Objectives and Module Overview</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Guided Inquiry: Investigating Sea Level Rise Impacts in Tacoma, WA </dc:title>
  <dc:creator>Microsoft Office User</dc:creator>
  <cp:lastModifiedBy>Penny Rowe</cp:lastModifiedBy>
  <cp:revision>357</cp:revision>
  <dcterms:created xsi:type="dcterms:W3CDTF">2019-06-04T19:44:57Z</dcterms:created>
  <dcterms:modified xsi:type="dcterms:W3CDTF">2020-03-31T18:13:43Z</dcterms:modified>
</cp:coreProperties>
</file>

<file path=docProps/thumbnail.jpeg>
</file>